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E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93" d="100"/>
          <a:sy n="93"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19218" y="1469205"/>
            <a:ext cx="7756989" cy="1917460"/>
          </a:xfrm>
        </p:spPr>
        <p:txBody>
          <a:bodyPr/>
          <a:lstStyle/>
          <a:p>
            <a:r>
              <a:rPr lang="tr-TR" sz="4400" b="1" dirty="0" smtClean="0">
                <a:solidFill>
                  <a:srgbClr val="7030A0"/>
                </a:solidFill>
                <a:effectLst>
                  <a:outerShdw blurRad="38100" dist="38100" dir="2700000" algn="tl">
                    <a:srgbClr val="000000">
                      <a:alpha val="43137"/>
                    </a:srgbClr>
                  </a:outerShdw>
                </a:effectLst>
              </a:rPr>
              <a:t>CEMİL BABA ORTAOKULU REHBERLİK SERVİSİ</a:t>
            </a:r>
            <a:endParaRPr lang="tr-TR" sz="4400" b="1" dirty="0">
              <a:solidFill>
                <a:srgbClr val="7030A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p:txBody>
          <a:bodyPr>
            <a:normAutofit/>
          </a:bodyPr>
          <a:lstStyle/>
          <a:p>
            <a:r>
              <a:rPr lang="tr-TR" sz="2800" b="1" dirty="0" smtClean="0">
                <a:solidFill>
                  <a:srgbClr val="00B0F0"/>
                </a:solidFill>
                <a:effectLst>
                  <a:outerShdw blurRad="38100" dist="38100" dir="2700000" algn="tl">
                    <a:srgbClr val="000000">
                      <a:alpha val="43137"/>
                    </a:srgbClr>
                  </a:outerShdw>
                </a:effectLst>
              </a:rPr>
              <a:t>LİSELERE GİRİŞ SINAVI (LGS) 2024</a:t>
            </a:r>
            <a:br>
              <a:rPr lang="tr-TR" sz="2800" b="1" dirty="0" smtClean="0">
                <a:solidFill>
                  <a:srgbClr val="00B0F0"/>
                </a:solidFill>
                <a:effectLst>
                  <a:outerShdw blurRad="38100" dist="38100" dir="2700000" algn="tl">
                    <a:srgbClr val="000000">
                      <a:alpha val="43137"/>
                    </a:srgbClr>
                  </a:outerShdw>
                </a:effectLst>
              </a:rPr>
            </a:br>
            <a:r>
              <a:rPr lang="tr-TR" sz="2800" b="1" dirty="0" smtClean="0">
                <a:solidFill>
                  <a:srgbClr val="00B0F0"/>
                </a:solidFill>
                <a:effectLst>
                  <a:outerShdw blurRad="38100" dist="38100" dir="2700000" algn="tl">
                    <a:srgbClr val="000000">
                      <a:alpha val="43137"/>
                    </a:srgbClr>
                  </a:outerShdw>
                </a:effectLst>
              </a:rPr>
              <a:t>BAŞVURU KILAVUZU</a:t>
            </a:r>
            <a:endParaRPr lang="tr-TR" sz="28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665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tr-TR" sz="2800" b="1" dirty="0" smtClean="0">
                <a:solidFill>
                  <a:srgbClr val="FFFF00"/>
                </a:solidFill>
                <a:effectLst>
                  <a:outerShdw blurRad="38100" dist="38100" dir="2700000" algn="tl">
                    <a:srgbClr val="000000">
                      <a:alpha val="43137"/>
                    </a:srgbClr>
                  </a:outerShdw>
                </a:effectLst>
              </a:rPr>
              <a:t>PEKİ OTURUMLAR NASIL OLACAK NE KADAR SÜRE VERİLECEK?</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7" cy="3318936"/>
          </a:xfrm>
          <a:solidFill>
            <a:schemeClr val="accent1">
              <a:lumMod val="20000"/>
              <a:lumOff val="80000"/>
            </a:schemeClr>
          </a:solidFill>
        </p:spPr>
        <p:txBody>
          <a:bodyPr>
            <a:normAutofit fontScale="92500" lnSpcReduction="20000"/>
          </a:bodyPr>
          <a:lstStyle/>
          <a:p>
            <a:r>
              <a:rPr lang="tr-TR" sz="4800" dirty="0">
                <a:solidFill>
                  <a:srgbClr val="FF0000"/>
                </a:solidFill>
              </a:rPr>
              <a:t>Birinci oturum, 50 soruluk sözel alandan oluşacak ve süresi 75 dakika; </a:t>
            </a:r>
            <a:endParaRPr lang="tr-TR" sz="4800" dirty="0" smtClean="0">
              <a:solidFill>
                <a:srgbClr val="FF0000"/>
              </a:solidFill>
            </a:endParaRPr>
          </a:p>
          <a:p>
            <a:r>
              <a:rPr lang="tr-TR" sz="4800" dirty="0">
                <a:solidFill>
                  <a:srgbClr val="7030A0"/>
                </a:solidFill>
              </a:rPr>
              <a:t>İ</a:t>
            </a:r>
            <a:r>
              <a:rPr lang="tr-TR" sz="4800" dirty="0" smtClean="0">
                <a:solidFill>
                  <a:srgbClr val="7030A0"/>
                </a:solidFill>
              </a:rPr>
              <a:t>kinci </a:t>
            </a:r>
            <a:r>
              <a:rPr lang="tr-TR" sz="4800" dirty="0">
                <a:solidFill>
                  <a:srgbClr val="7030A0"/>
                </a:solidFill>
              </a:rPr>
              <a:t>oturum ise 40 soruluk sayısal alandan oluşacak ve süresi 80 dakika olacaktır.</a:t>
            </a:r>
            <a:endParaRPr lang="tr-TR" sz="4800" dirty="0" smtClean="0">
              <a:solidFill>
                <a:srgbClr val="7030A0"/>
              </a:solidFill>
            </a:endParaRPr>
          </a:p>
        </p:txBody>
      </p:sp>
    </p:spTree>
    <p:extLst>
      <p:ext uri="{BB962C8B-B14F-4D97-AF65-F5344CB8AC3E}">
        <p14:creationId xmlns:p14="http://schemas.microsoft.com/office/powerpoint/2010/main" val="164320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tr-TR" sz="2800" b="1" dirty="0" smtClean="0">
                <a:solidFill>
                  <a:srgbClr val="FFFF00"/>
                </a:solidFill>
                <a:effectLst>
                  <a:outerShdw blurRad="38100" dist="38100" dir="2700000" algn="tl">
                    <a:srgbClr val="000000">
                      <a:alpha val="43137"/>
                    </a:srgbClr>
                  </a:outerShdw>
                </a:effectLst>
              </a:rPr>
              <a:t>PEKİ OTURUMLARDA HANGİ DERSLERDEN SORU SORULACAK?</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7" cy="3318936"/>
          </a:xfrm>
          <a:solidFill>
            <a:schemeClr val="tx2">
              <a:lumMod val="10000"/>
              <a:lumOff val="90000"/>
            </a:schemeClr>
          </a:solidFill>
        </p:spPr>
        <p:txBody>
          <a:bodyPr>
            <a:normAutofit fontScale="85000" lnSpcReduction="20000"/>
          </a:bodyPr>
          <a:lstStyle/>
          <a:p>
            <a:r>
              <a:rPr lang="tr-TR" sz="4800" dirty="0">
                <a:solidFill>
                  <a:srgbClr val="7030A0"/>
                </a:solidFill>
              </a:rPr>
              <a:t>Birinci oturumda, </a:t>
            </a:r>
            <a:r>
              <a:rPr lang="tr-TR" sz="4800" dirty="0">
                <a:solidFill>
                  <a:srgbClr val="00B0F0"/>
                </a:solidFill>
              </a:rPr>
              <a:t>8’inci sınıf </a:t>
            </a:r>
            <a:r>
              <a:rPr lang="tr-TR" sz="4800" dirty="0" smtClean="0">
                <a:solidFill>
                  <a:srgbClr val="00B0F0"/>
                </a:solidFill>
              </a:rPr>
              <a:t/>
            </a:r>
            <a:br>
              <a:rPr lang="tr-TR" sz="4800" dirty="0" smtClean="0">
                <a:solidFill>
                  <a:srgbClr val="00B0F0"/>
                </a:solidFill>
              </a:rPr>
            </a:br>
            <a:r>
              <a:rPr lang="tr-TR" sz="4800" dirty="0" smtClean="0">
                <a:solidFill>
                  <a:srgbClr val="7030A0"/>
                </a:solidFill>
              </a:rPr>
              <a:t>Türkçe</a:t>
            </a:r>
            <a:r>
              <a:rPr lang="tr-TR" sz="4800" dirty="0">
                <a:solidFill>
                  <a:srgbClr val="7030A0"/>
                </a:solidFill>
              </a:rPr>
              <a:t>, T.C. İnkılap Tarihi ve Atatürkçülük, Din Kültürü ve Ahlak Bilgisi ile Yabancı </a:t>
            </a:r>
            <a:r>
              <a:rPr lang="tr-TR" sz="4800" dirty="0" smtClean="0">
                <a:solidFill>
                  <a:srgbClr val="7030A0"/>
                </a:solidFill>
              </a:rPr>
              <a:t>Dil,</a:t>
            </a:r>
          </a:p>
          <a:p>
            <a:r>
              <a:rPr lang="tr-TR" sz="4800" dirty="0" smtClean="0">
                <a:solidFill>
                  <a:srgbClr val="00B0F0"/>
                </a:solidFill>
              </a:rPr>
              <a:t>İkinci </a:t>
            </a:r>
            <a:r>
              <a:rPr lang="tr-TR" sz="4800" dirty="0">
                <a:solidFill>
                  <a:srgbClr val="00B0F0"/>
                </a:solidFill>
              </a:rPr>
              <a:t>oturumda ise </a:t>
            </a:r>
            <a:r>
              <a:rPr lang="tr-TR" sz="4800" dirty="0">
                <a:solidFill>
                  <a:srgbClr val="7030A0"/>
                </a:solidFill>
              </a:rPr>
              <a:t>8’inci </a:t>
            </a:r>
            <a:r>
              <a:rPr lang="tr-TR" sz="4800" dirty="0" smtClean="0">
                <a:solidFill>
                  <a:srgbClr val="7030A0"/>
                </a:solidFill>
              </a:rPr>
              <a:t>sınıf</a:t>
            </a:r>
            <a:br>
              <a:rPr lang="tr-TR" sz="4800" dirty="0" smtClean="0">
                <a:solidFill>
                  <a:srgbClr val="7030A0"/>
                </a:solidFill>
              </a:rPr>
            </a:br>
            <a:r>
              <a:rPr lang="tr-TR" sz="4800" dirty="0" smtClean="0">
                <a:solidFill>
                  <a:srgbClr val="00B0F0"/>
                </a:solidFill>
              </a:rPr>
              <a:t>Matematik </a:t>
            </a:r>
            <a:r>
              <a:rPr lang="tr-TR" sz="4800" dirty="0">
                <a:solidFill>
                  <a:srgbClr val="00B0F0"/>
                </a:solidFill>
              </a:rPr>
              <a:t>ve Fen Bilimleri derslerinden sorular </a:t>
            </a:r>
            <a:r>
              <a:rPr lang="tr-TR" sz="4800" dirty="0" smtClean="0">
                <a:solidFill>
                  <a:srgbClr val="00B0F0"/>
                </a:solidFill>
              </a:rPr>
              <a:t>yöneltilecektir.</a:t>
            </a:r>
          </a:p>
        </p:txBody>
      </p:sp>
    </p:spTree>
    <p:extLst>
      <p:ext uri="{BB962C8B-B14F-4D97-AF65-F5344CB8AC3E}">
        <p14:creationId xmlns:p14="http://schemas.microsoft.com/office/powerpoint/2010/main" val="297664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MERKEZÎ SINAV BAŞVURU VE SONUÇLARIYLA İLGİLİ İŞ VE İŞLEMLERİ KİM YÜRÜTECEKTİR?</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7" cy="3318936"/>
          </a:xfrm>
          <a:solidFill>
            <a:schemeClr val="tx2">
              <a:lumMod val="10000"/>
              <a:lumOff val="90000"/>
            </a:schemeClr>
          </a:solidFill>
        </p:spPr>
        <p:txBody>
          <a:bodyPr>
            <a:normAutofit fontScale="70000" lnSpcReduction="20000"/>
          </a:bodyPr>
          <a:lstStyle/>
          <a:p>
            <a:pPr algn="just"/>
            <a:r>
              <a:rPr lang="tr-TR" sz="4400" dirty="0"/>
              <a:t>Merkezî Sınav başvuru ve sonuçlarıyla ilgili iş ve işlemler Bakanlık tarafından elektronik ortam üzerinden gerçekleştirilecektir. </a:t>
            </a:r>
            <a:endParaRPr lang="tr-TR" sz="4400" dirty="0" smtClean="0"/>
          </a:p>
          <a:p>
            <a:pPr algn="just"/>
            <a:r>
              <a:rPr lang="tr-TR" sz="4400" dirty="0" smtClean="0"/>
              <a:t>Öğrencinin </a:t>
            </a:r>
            <a:r>
              <a:rPr lang="tr-TR" sz="4400" dirty="0"/>
              <a:t>herhangi bir sorunla karşılaşmaması için elektronik ortam üzerinde bilgilerinin kayıtlı ve güncel olması gerekmektedir. Öğrenciler, Merkezî Sınav Başvuru ve Uygulama Kılavuzu 2024’e </a:t>
            </a:r>
            <a:r>
              <a:rPr lang="tr-TR" sz="4400" dirty="0">
                <a:solidFill>
                  <a:srgbClr val="0070C0"/>
                </a:solidFill>
              </a:rPr>
              <a:t>https://www.meb.gov.tr </a:t>
            </a:r>
            <a:r>
              <a:rPr lang="tr-TR" sz="4400" dirty="0"/>
              <a:t>internet adresinden ulaşabileceklerdir.</a:t>
            </a:r>
            <a:endParaRPr lang="tr-TR" sz="4800" dirty="0" smtClean="0">
              <a:solidFill>
                <a:srgbClr val="00B0F0"/>
              </a:solidFill>
            </a:endParaRPr>
          </a:p>
        </p:txBody>
      </p:sp>
    </p:spTree>
    <p:extLst>
      <p:ext uri="{BB962C8B-B14F-4D97-AF65-F5344CB8AC3E}">
        <p14:creationId xmlns:p14="http://schemas.microsoft.com/office/powerpoint/2010/main" val="144354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a:solidFill>
                  <a:srgbClr val="FFFF00"/>
                </a:solidFill>
                <a:effectLst>
                  <a:outerShdw blurRad="38100" dist="38100" dir="2700000" algn="tl">
                    <a:srgbClr val="000000">
                      <a:alpha val="43137"/>
                    </a:srgbClr>
                  </a:outerShdw>
                </a:effectLst>
              </a:rPr>
              <a:t>BAŞVURU</a:t>
            </a:r>
            <a:r>
              <a:rPr lang="tr-TR" sz="2800" dirty="0"/>
              <a:t> </a:t>
            </a:r>
            <a:r>
              <a:rPr lang="tr-TR" sz="2800" b="1" dirty="0">
                <a:solidFill>
                  <a:srgbClr val="FFFF00"/>
                </a:solidFill>
                <a:effectLst>
                  <a:outerShdw blurRad="38100" dist="38100" dir="2700000" algn="tl">
                    <a:srgbClr val="000000">
                      <a:alpha val="43137"/>
                    </a:srgbClr>
                  </a:outerShdw>
                </a:effectLst>
              </a:rPr>
              <a:t>İŞLEMLERİ</a:t>
            </a:r>
          </a:p>
        </p:txBody>
      </p:sp>
      <p:sp>
        <p:nvSpPr>
          <p:cNvPr id="3" name="İçerik Yer Tutucusu 2"/>
          <p:cNvSpPr>
            <a:spLocks noGrp="1"/>
          </p:cNvSpPr>
          <p:nvPr>
            <p:ph idx="1"/>
          </p:nvPr>
        </p:nvSpPr>
        <p:spPr>
          <a:xfrm>
            <a:off x="1295401" y="2556932"/>
            <a:ext cx="9601197" cy="3318936"/>
          </a:xfrm>
          <a:solidFill>
            <a:schemeClr val="tx2">
              <a:lumMod val="10000"/>
              <a:lumOff val="90000"/>
            </a:schemeClr>
          </a:solidFill>
        </p:spPr>
        <p:txBody>
          <a:bodyPr>
            <a:normAutofit lnSpcReduction="10000"/>
          </a:bodyPr>
          <a:lstStyle/>
          <a:p>
            <a:pPr algn="just"/>
            <a:r>
              <a:rPr lang="tr-TR" sz="3600" smtClean="0">
                <a:solidFill>
                  <a:srgbClr val="0070C0"/>
                </a:solidFill>
              </a:rPr>
              <a:t>Merkezî </a:t>
            </a:r>
            <a:r>
              <a:rPr lang="tr-TR" sz="3600" dirty="0">
                <a:solidFill>
                  <a:srgbClr val="0070C0"/>
                </a:solidFill>
              </a:rPr>
              <a:t>Sınav başvurusunda bulunacak öğrenciler, başvuru yapmadan önce elektronik ortamdaki bilgilerinin güncel olup olmadığını kayıtlı oldukları okul müdürlüklerinden kontrol ettireceklerdir. Öğrenci bilgilerinin güncelliğinden okul müdürlüğü sorumlu olacaktır.</a:t>
            </a:r>
            <a:endParaRPr lang="tr-TR" sz="4800" dirty="0" smtClean="0">
              <a:solidFill>
                <a:srgbClr val="0070C0"/>
              </a:solidFill>
            </a:endParaRPr>
          </a:p>
        </p:txBody>
      </p:sp>
    </p:spTree>
    <p:extLst>
      <p:ext uri="{BB962C8B-B14F-4D97-AF65-F5344CB8AC3E}">
        <p14:creationId xmlns:p14="http://schemas.microsoft.com/office/powerpoint/2010/main" val="165766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BAŞVURUNUN </a:t>
            </a:r>
            <a:r>
              <a:rPr lang="tr-TR" sz="2800" b="1" dirty="0">
                <a:solidFill>
                  <a:srgbClr val="FFFF00"/>
                </a:solidFill>
                <a:effectLst>
                  <a:outerShdw blurRad="38100" dist="38100" dir="2700000" algn="tl">
                    <a:srgbClr val="000000">
                      <a:alpha val="43137"/>
                    </a:srgbClr>
                  </a:outerShdw>
                </a:effectLst>
              </a:rPr>
              <a:t>GEÇERSİZ SAYILACAĞI DURUMLAR</a:t>
            </a:r>
          </a:p>
        </p:txBody>
      </p:sp>
      <p:sp>
        <p:nvSpPr>
          <p:cNvPr id="3" name="İçerik Yer Tutucusu 2"/>
          <p:cNvSpPr>
            <a:spLocks noGrp="1"/>
          </p:cNvSpPr>
          <p:nvPr>
            <p:ph idx="1"/>
          </p:nvPr>
        </p:nvSpPr>
        <p:spPr>
          <a:xfrm>
            <a:off x="1295401" y="2556932"/>
            <a:ext cx="9601197" cy="3318936"/>
          </a:xfrm>
          <a:solidFill>
            <a:schemeClr val="tx2">
              <a:lumMod val="10000"/>
              <a:lumOff val="90000"/>
            </a:schemeClr>
          </a:solidFill>
        </p:spPr>
        <p:txBody>
          <a:bodyPr>
            <a:normAutofit fontScale="92500" lnSpcReduction="10000"/>
          </a:bodyPr>
          <a:lstStyle/>
          <a:p>
            <a:pPr algn="just"/>
            <a:r>
              <a:rPr lang="tr-TR" sz="3600" dirty="0">
                <a:solidFill>
                  <a:srgbClr val="FF0000"/>
                </a:solidFill>
              </a:rPr>
              <a:t>a. </a:t>
            </a:r>
            <a:r>
              <a:rPr lang="tr-TR" sz="3600" dirty="0">
                <a:solidFill>
                  <a:srgbClr val="00B050"/>
                </a:solidFill>
              </a:rPr>
              <a:t>Elektronik ortamdaki öğrenci bilgilerinde eksiklik, çelişki veya hata varsa, </a:t>
            </a:r>
            <a:endParaRPr lang="tr-TR" sz="3600" dirty="0" smtClean="0">
              <a:solidFill>
                <a:srgbClr val="00B050"/>
              </a:solidFill>
            </a:endParaRPr>
          </a:p>
          <a:p>
            <a:pPr algn="just"/>
            <a:r>
              <a:rPr lang="tr-TR" sz="3600" dirty="0" smtClean="0">
                <a:solidFill>
                  <a:srgbClr val="FF0000"/>
                </a:solidFill>
              </a:rPr>
              <a:t>b</a:t>
            </a:r>
            <a:r>
              <a:rPr lang="tr-TR" sz="3600" dirty="0">
                <a:solidFill>
                  <a:srgbClr val="FF0000"/>
                </a:solidFill>
              </a:rPr>
              <a:t>. </a:t>
            </a:r>
            <a:r>
              <a:rPr lang="tr-TR" sz="3600" dirty="0"/>
              <a:t>Sınav başvurusu elektronik ortamda okul müdürlüğü tarafından onaylanmamışsa, </a:t>
            </a:r>
            <a:endParaRPr lang="tr-TR" sz="3600" dirty="0" smtClean="0"/>
          </a:p>
          <a:p>
            <a:pPr algn="just"/>
            <a:r>
              <a:rPr lang="tr-TR" sz="3600" dirty="0" smtClean="0">
                <a:solidFill>
                  <a:srgbClr val="FF0000"/>
                </a:solidFill>
              </a:rPr>
              <a:t>c</a:t>
            </a:r>
            <a:r>
              <a:rPr lang="tr-TR" sz="3600" dirty="0">
                <a:solidFill>
                  <a:srgbClr val="FF0000"/>
                </a:solidFill>
              </a:rPr>
              <a:t>. Yurt dışından başvuru yapan öğrencilerin belgelerinde eksiklik varsa geçersiz sayılacaktır</a:t>
            </a:r>
            <a:endParaRPr lang="tr-TR" sz="4800" dirty="0" smtClean="0">
              <a:solidFill>
                <a:srgbClr val="FF0000"/>
              </a:solidFill>
            </a:endParaRPr>
          </a:p>
        </p:txBody>
      </p:sp>
    </p:spTree>
    <p:extLst>
      <p:ext uri="{BB962C8B-B14F-4D97-AF65-F5344CB8AC3E}">
        <p14:creationId xmlns:p14="http://schemas.microsoft.com/office/powerpoint/2010/main" val="170662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SINAV </a:t>
            </a:r>
            <a:r>
              <a:rPr lang="tr-TR" sz="2800" b="1" dirty="0">
                <a:solidFill>
                  <a:srgbClr val="FFFF00"/>
                </a:solidFill>
                <a:effectLst>
                  <a:outerShdw blurRad="38100" dist="38100" dir="2700000" algn="tl">
                    <a:srgbClr val="000000">
                      <a:alpha val="43137"/>
                    </a:srgbClr>
                  </a:outerShdw>
                </a:effectLst>
              </a:rPr>
              <a:t>GİRİŞ YERİ VE BELGESİ</a:t>
            </a:r>
          </a:p>
        </p:txBody>
      </p:sp>
      <p:sp>
        <p:nvSpPr>
          <p:cNvPr id="3" name="İçerik Yer Tutucusu 2"/>
          <p:cNvSpPr>
            <a:spLocks noGrp="1"/>
          </p:cNvSpPr>
          <p:nvPr>
            <p:ph idx="1"/>
          </p:nvPr>
        </p:nvSpPr>
        <p:spPr>
          <a:xfrm>
            <a:off x="1295401" y="2556932"/>
            <a:ext cx="9601197" cy="3318936"/>
          </a:xfrm>
          <a:solidFill>
            <a:schemeClr val="tx2">
              <a:lumMod val="10000"/>
              <a:lumOff val="90000"/>
            </a:schemeClr>
          </a:solidFill>
        </p:spPr>
        <p:txBody>
          <a:bodyPr>
            <a:normAutofit fontScale="47500" lnSpcReduction="20000"/>
          </a:bodyPr>
          <a:lstStyle/>
          <a:p>
            <a:pPr algn="just"/>
            <a:r>
              <a:rPr lang="tr-TR" sz="5100" dirty="0">
                <a:solidFill>
                  <a:srgbClr val="FF0000"/>
                </a:solidFill>
              </a:rPr>
              <a:t>Öğrencinin sınav giriş yeri, salonu, sıra numarası, alacağı sınav tedbir hizmeti gibi bilgiler 24 Mayıs 2024 tarihinde e-Okul Veli Bilgilendirme Sisteminden ilan edilecektir</a:t>
            </a:r>
            <a:r>
              <a:rPr lang="tr-TR" sz="5100" dirty="0" smtClean="0">
                <a:solidFill>
                  <a:srgbClr val="FF0000"/>
                </a:solidFill>
              </a:rPr>
              <a:t>. </a:t>
            </a:r>
          </a:p>
          <a:p>
            <a:pPr algn="just"/>
            <a:r>
              <a:rPr lang="tr-TR" sz="4800" dirty="0" smtClean="0">
                <a:solidFill>
                  <a:srgbClr val="7030A0"/>
                </a:solidFill>
              </a:rPr>
              <a:t>Fotoğraflı </a:t>
            </a:r>
            <a:r>
              <a:rPr lang="tr-TR" sz="4800" dirty="0">
                <a:solidFill>
                  <a:srgbClr val="7030A0"/>
                </a:solidFill>
              </a:rPr>
              <a:t>sınav giriş belgesi 24 Mayıs 2024 tarihinden itibaren elektronik ortamda okul müdürlükleri tarafından alınacak, mühürlenerek onaylandıktan sonra öğrenciye teslim </a:t>
            </a:r>
            <a:r>
              <a:rPr lang="tr-TR" sz="4800" dirty="0" smtClean="0">
                <a:solidFill>
                  <a:srgbClr val="7030A0"/>
                </a:solidFill>
              </a:rPr>
              <a:t>edilecektir.</a:t>
            </a:r>
            <a:r>
              <a:rPr lang="tr-TR" sz="4400" dirty="0">
                <a:solidFill>
                  <a:srgbClr val="7030A0"/>
                </a:solidFill>
              </a:rPr>
              <a:t> </a:t>
            </a:r>
            <a:endParaRPr lang="tr-TR" sz="4400" dirty="0" smtClean="0">
              <a:solidFill>
                <a:srgbClr val="7030A0"/>
              </a:solidFill>
            </a:endParaRPr>
          </a:p>
          <a:p>
            <a:pPr algn="just"/>
            <a:r>
              <a:rPr lang="tr-TR" sz="5100" dirty="0" smtClean="0">
                <a:solidFill>
                  <a:schemeClr val="tx1"/>
                </a:solidFill>
              </a:rPr>
              <a:t>Sınav </a:t>
            </a:r>
            <a:r>
              <a:rPr lang="tr-TR" sz="5100" dirty="0">
                <a:solidFill>
                  <a:schemeClr val="tx1"/>
                </a:solidFill>
              </a:rPr>
              <a:t>giriş belgesinde öğrencinin kimlik bilgileri ile sınava gireceği sınav merkezi, bina, salon ve sıra bilgileri yer alacaktır. Öğrenci, sınav giriş belgesinde yer alan sınav bölgesinde, binada, salonda ve sırada sınava girecektir.</a:t>
            </a:r>
            <a:endParaRPr lang="tr-TR" sz="5100" dirty="0" smtClean="0">
              <a:solidFill>
                <a:schemeClr val="tx1"/>
              </a:solidFill>
            </a:endParaRPr>
          </a:p>
        </p:txBody>
      </p:sp>
    </p:spTree>
    <p:extLst>
      <p:ext uri="{BB962C8B-B14F-4D97-AF65-F5344CB8AC3E}">
        <p14:creationId xmlns:p14="http://schemas.microsoft.com/office/powerpoint/2010/main" val="274458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SINAV </a:t>
            </a:r>
            <a:r>
              <a:rPr lang="tr-TR" sz="2800" b="1" dirty="0">
                <a:solidFill>
                  <a:srgbClr val="FFFF00"/>
                </a:solidFill>
                <a:effectLst>
                  <a:outerShdw blurRad="38100" dist="38100" dir="2700000" algn="tl">
                    <a:srgbClr val="000000">
                      <a:alpha val="43137"/>
                    </a:srgbClr>
                  </a:outerShdw>
                </a:effectLst>
              </a:rPr>
              <a:t>GİRİŞ YERİ VE BELGESİ</a:t>
            </a:r>
          </a:p>
        </p:txBody>
      </p:sp>
      <p:sp>
        <p:nvSpPr>
          <p:cNvPr id="3" name="İçerik Yer Tutucusu 2"/>
          <p:cNvSpPr>
            <a:spLocks noGrp="1"/>
          </p:cNvSpPr>
          <p:nvPr>
            <p:ph idx="1"/>
          </p:nvPr>
        </p:nvSpPr>
        <p:spPr>
          <a:xfrm>
            <a:off x="1295401" y="1962365"/>
            <a:ext cx="9601197" cy="4232952"/>
          </a:xfrm>
          <a:solidFill>
            <a:schemeClr val="tx2">
              <a:lumMod val="10000"/>
              <a:lumOff val="90000"/>
            </a:schemeClr>
          </a:solidFill>
        </p:spPr>
        <p:txBody>
          <a:bodyPr>
            <a:normAutofit fontScale="47500" lnSpcReduction="20000"/>
          </a:bodyPr>
          <a:lstStyle/>
          <a:p>
            <a:pPr algn="just"/>
            <a:r>
              <a:rPr lang="tr-TR" sz="5100" dirty="0">
                <a:solidFill>
                  <a:srgbClr val="FF0000"/>
                </a:solidFill>
              </a:rPr>
              <a:t>Öğrencinin sınav giriş yeri, salonu, sıra numarası, alacağı sınav tedbir hizmeti gibi bilgiler 24 Mayıs 2024 tarihinde e-Okul Veli Bilgilendirme Sisteminden ilan edilecektir</a:t>
            </a:r>
            <a:r>
              <a:rPr lang="tr-TR" sz="5100" dirty="0" smtClean="0">
                <a:solidFill>
                  <a:srgbClr val="FF0000"/>
                </a:solidFill>
              </a:rPr>
              <a:t>. </a:t>
            </a:r>
          </a:p>
          <a:p>
            <a:pPr algn="just"/>
            <a:r>
              <a:rPr lang="tr-TR" sz="4800" dirty="0" smtClean="0">
                <a:solidFill>
                  <a:srgbClr val="7030A0"/>
                </a:solidFill>
              </a:rPr>
              <a:t>Fotoğraflı </a:t>
            </a:r>
            <a:r>
              <a:rPr lang="tr-TR" sz="4800" dirty="0">
                <a:solidFill>
                  <a:srgbClr val="7030A0"/>
                </a:solidFill>
              </a:rPr>
              <a:t>sınav giriş belgesi 24 Mayıs 2024 tarihinden itibaren elektronik ortamda okul müdürlükleri tarafından alınacak, mühürlenerek onaylandıktan sonra öğrenciye teslim </a:t>
            </a:r>
            <a:r>
              <a:rPr lang="tr-TR" sz="4800" dirty="0" smtClean="0">
                <a:solidFill>
                  <a:srgbClr val="7030A0"/>
                </a:solidFill>
              </a:rPr>
              <a:t>edilecektir.</a:t>
            </a:r>
            <a:r>
              <a:rPr lang="tr-TR" sz="4400" dirty="0">
                <a:solidFill>
                  <a:srgbClr val="7030A0"/>
                </a:solidFill>
              </a:rPr>
              <a:t> </a:t>
            </a:r>
            <a:endParaRPr lang="tr-TR" sz="4400" dirty="0" smtClean="0">
              <a:solidFill>
                <a:srgbClr val="7030A0"/>
              </a:solidFill>
            </a:endParaRPr>
          </a:p>
          <a:p>
            <a:pPr algn="just"/>
            <a:r>
              <a:rPr lang="tr-TR" sz="5100" dirty="0" smtClean="0">
                <a:solidFill>
                  <a:schemeClr val="tx1"/>
                </a:solidFill>
              </a:rPr>
              <a:t>Sınav </a:t>
            </a:r>
            <a:r>
              <a:rPr lang="tr-TR" sz="5100" dirty="0">
                <a:solidFill>
                  <a:schemeClr val="tx1"/>
                </a:solidFill>
              </a:rPr>
              <a:t>giriş belgesinde öğrencinin kimlik bilgileri ile sınava gireceği sınav merkezi, bina, salon ve sıra bilgileri yer alacaktır. Öğrenci, sınav giriş belgesinde yer alan sınav bölgesinde, binada, salonda ve sırada sınava girecektir</a:t>
            </a:r>
            <a:r>
              <a:rPr lang="tr-TR" sz="5100" dirty="0" smtClean="0">
                <a:solidFill>
                  <a:schemeClr val="tx1"/>
                </a:solidFill>
              </a:rPr>
              <a:t>.</a:t>
            </a:r>
          </a:p>
          <a:p>
            <a:pPr algn="just"/>
            <a:r>
              <a:rPr lang="tr-TR" sz="5100" dirty="0">
                <a:solidFill>
                  <a:srgbClr val="0070C0"/>
                </a:solidFill>
              </a:rPr>
              <a:t>Özel eğitim ihtiyacı olan öğrencilerin sınav giriş belgesinde, kimlik bilgilerinin yanında sınavda alacağı </a:t>
            </a:r>
            <a:r>
              <a:rPr lang="tr-TR" sz="5100" u="sng" dirty="0">
                <a:solidFill>
                  <a:srgbClr val="C00000"/>
                </a:solidFill>
              </a:rPr>
              <a:t>sınav tedbir hizmeti </a:t>
            </a:r>
            <a:r>
              <a:rPr lang="tr-TR" sz="5100" dirty="0">
                <a:solidFill>
                  <a:srgbClr val="0070C0"/>
                </a:solidFill>
              </a:rPr>
              <a:t>yer alacaktır.</a:t>
            </a:r>
            <a:endParaRPr lang="tr-TR" sz="9300" dirty="0" smtClean="0">
              <a:solidFill>
                <a:srgbClr val="0070C0"/>
              </a:solidFill>
            </a:endParaRPr>
          </a:p>
        </p:txBody>
      </p:sp>
    </p:spTree>
    <p:extLst>
      <p:ext uri="{BB962C8B-B14F-4D97-AF65-F5344CB8AC3E}">
        <p14:creationId xmlns:p14="http://schemas.microsoft.com/office/powerpoint/2010/main" val="23060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a:solidFill>
                  <a:srgbClr val="FFFF00"/>
                </a:solidFill>
                <a:effectLst>
                  <a:outerShdw blurRad="38100" dist="38100" dir="2700000" algn="tl">
                    <a:srgbClr val="000000">
                      <a:alpha val="43137"/>
                    </a:srgbClr>
                  </a:outerShdw>
                </a:effectLst>
              </a:rPr>
              <a:t>SINAVIN </a:t>
            </a:r>
            <a:r>
              <a:rPr lang="tr-TR" sz="2800" b="1" dirty="0" smtClean="0">
                <a:solidFill>
                  <a:srgbClr val="FFFF00"/>
                </a:solidFill>
                <a:effectLst>
                  <a:outerShdw blurRad="38100" dist="38100" dir="2700000" algn="tl">
                    <a:srgbClr val="000000">
                      <a:alpha val="43137"/>
                    </a:srgbClr>
                  </a:outerShdw>
                </a:effectLst>
              </a:rPr>
              <a:t>KAPSAMI </a:t>
            </a:r>
            <a:r>
              <a:rPr lang="tr-TR" sz="2800" b="1" dirty="0" err="1" smtClean="0">
                <a:solidFill>
                  <a:srgbClr val="FFFF00"/>
                </a:solidFill>
                <a:effectLst>
                  <a:outerShdw blurRad="38100" dist="38100" dir="2700000" algn="tl">
                    <a:srgbClr val="000000">
                      <a:alpha val="43137"/>
                    </a:srgbClr>
                  </a:outerShdw>
                </a:effectLst>
              </a:rPr>
              <a:t>KAPSAMI</a:t>
            </a:r>
            <a:r>
              <a:rPr lang="tr-TR" sz="2800" b="1" dirty="0" smtClean="0">
                <a:solidFill>
                  <a:srgbClr val="FFFF00"/>
                </a:solidFill>
                <a:effectLst>
                  <a:outerShdw blurRad="38100" dist="38100" dir="2700000" algn="tl">
                    <a:srgbClr val="000000">
                      <a:alpha val="43137"/>
                    </a:srgbClr>
                  </a:outerShdw>
                </a:effectLst>
              </a:rPr>
              <a:t> NELERDEN OLUŞUR?</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1962365"/>
            <a:ext cx="9601197" cy="4202129"/>
          </a:xfrm>
          <a:solidFill>
            <a:schemeClr val="tx2">
              <a:lumMod val="10000"/>
              <a:lumOff val="90000"/>
            </a:schemeClr>
          </a:solidFill>
        </p:spPr>
        <p:txBody>
          <a:bodyPr>
            <a:noAutofit/>
          </a:bodyPr>
          <a:lstStyle/>
          <a:p>
            <a:pPr algn="just"/>
            <a:r>
              <a:rPr lang="tr-TR" sz="3200" dirty="0"/>
              <a:t>Merkezî Sınavda </a:t>
            </a:r>
            <a:r>
              <a:rPr lang="tr-TR" sz="3200" b="1" dirty="0"/>
              <a:t>Tablo-1</a:t>
            </a:r>
            <a:r>
              <a:rPr lang="tr-TR" sz="3200" dirty="0"/>
              <a:t>’de belirtilen alanlardan soruların yer aldığı testler uygulanacaktır. Her alan için 8’inci sınıf öğretim programlarında belirlenen kazanımlar esas alınarak öğrencinin okuduğunu anlama, yorumlama, sonuç çıkarma, problem çözme, analiz yapma, eleştirel düşünme, bilimsel süreç ve </a:t>
            </a:r>
            <a:r>
              <a:rPr lang="tr-TR" sz="3200" dirty="0" smtClean="0"/>
              <a:t>benzeri becerilerini </a:t>
            </a:r>
            <a:r>
              <a:rPr lang="tr-TR" sz="3200" dirty="0"/>
              <a:t>ölçecek nitelikte sorular yer alacaktır</a:t>
            </a:r>
            <a:r>
              <a:rPr lang="tr-TR" sz="3200" dirty="0" smtClean="0"/>
              <a:t>.</a:t>
            </a:r>
            <a:endParaRPr lang="tr-TR" sz="9600" dirty="0" smtClean="0">
              <a:solidFill>
                <a:srgbClr val="0070C0"/>
              </a:solidFill>
            </a:endParaRPr>
          </a:p>
        </p:txBody>
      </p:sp>
    </p:spTree>
    <p:extLst>
      <p:ext uri="{BB962C8B-B14F-4D97-AF65-F5344CB8AC3E}">
        <p14:creationId xmlns:p14="http://schemas.microsoft.com/office/powerpoint/2010/main" val="336080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114" y="982132"/>
            <a:ext cx="10082484"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a:solidFill>
                  <a:srgbClr val="FFFF00"/>
                </a:solidFill>
                <a:effectLst>
                  <a:outerShdw blurRad="38100" dist="38100" dir="2700000" algn="tl">
                    <a:srgbClr val="000000">
                      <a:alpha val="43137"/>
                    </a:srgbClr>
                  </a:outerShdw>
                </a:effectLst>
              </a:rPr>
              <a:t>SINAVIN </a:t>
            </a:r>
            <a:r>
              <a:rPr lang="tr-TR" sz="2800" b="1" dirty="0" smtClean="0">
                <a:solidFill>
                  <a:srgbClr val="FFFF00"/>
                </a:solidFill>
                <a:effectLst>
                  <a:outerShdw blurRad="38100" dist="38100" dir="2700000" algn="tl">
                    <a:srgbClr val="000000">
                      <a:alpha val="43137"/>
                    </a:srgbClr>
                  </a:outerShdw>
                </a:effectLst>
              </a:rPr>
              <a:t>KAPSAMI</a:t>
            </a:r>
            <a:endParaRPr lang="tr-TR" sz="2800" b="1" dirty="0">
              <a:solidFill>
                <a:srgbClr val="FFFF00"/>
              </a:solidFill>
              <a:effectLst>
                <a:outerShdw blurRad="38100" dist="38100" dir="2700000" algn="tl">
                  <a:srgbClr val="000000">
                    <a:alpha val="43137"/>
                  </a:srgbClr>
                </a:outerShdw>
              </a:effectLst>
            </a:endParaRPr>
          </a:p>
        </p:txBody>
      </p:sp>
      <p:pic>
        <p:nvPicPr>
          <p:cNvPr id="4" name="İçerik Yer Tutucusu 3"/>
          <p:cNvPicPr>
            <a:picLocks noGrp="1" noChangeAspect="1"/>
          </p:cNvPicPr>
          <p:nvPr>
            <p:ph idx="1"/>
          </p:nvPr>
        </p:nvPicPr>
        <p:blipFill>
          <a:blip r:embed="rId2"/>
          <a:stretch>
            <a:fillRect/>
          </a:stretch>
        </p:blipFill>
        <p:spPr>
          <a:xfrm>
            <a:off x="814114" y="2497633"/>
            <a:ext cx="9951087" cy="685896"/>
          </a:xfrm>
          <a:prstGeom prst="rect">
            <a:avLst/>
          </a:prstGeom>
        </p:spPr>
      </p:pic>
      <p:pic>
        <p:nvPicPr>
          <p:cNvPr id="5" name="Resim 4"/>
          <p:cNvPicPr>
            <a:picLocks noChangeAspect="1"/>
          </p:cNvPicPr>
          <p:nvPr/>
        </p:nvPicPr>
        <p:blipFill>
          <a:blip r:embed="rId3"/>
          <a:stretch>
            <a:fillRect/>
          </a:stretch>
        </p:blipFill>
        <p:spPr>
          <a:xfrm>
            <a:off x="814114" y="2996643"/>
            <a:ext cx="4686954" cy="2857899"/>
          </a:xfrm>
          <a:prstGeom prst="rect">
            <a:avLst/>
          </a:prstGeom>
        </p:spPr>
      </p:pic>
      <p:pic>
        <p:nvPicPr>
          <p:cNvPr id="6" name="Resim 5"/>
          <p:cNvPicPr>
            <a:picLocks noChangeAspect="1"/>
          </p:cNvPicPr>
          <p:nvPr/>
        </p:nvPicPr>
        <p:blipFill>
          <a:blip r:embed="rId4"/>
          <a:stretch>
            <a:fillRect/>
          </a:stretch>
        </p:blipFill>
        <p:spPr>
          <a:xfrm>
            <a:off x="5982984" y="3183528"/>
            <a:ext cx="4782217" cy="2671013"/>
          </a:xfrm>
          <a:prstGeom prst="rect">
            <a:avLst/>
          </a:prstGeom>
        </p:spPr>
      </p:pic>
    </p:spTree>
    <p:extLst>
      <p:ext uri="{BB962C8B-B14F-4D97-AF65-F5344CB8AC3E}">
        <p14:creationId xmlns:p14="http://schemas.microsoft.com/office/powerpoint/2010/main" val="29914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982132"/>
            <a:ext cx="9601197"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SINAVIN UYGULANMASI</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noAutofit/>
          </a:bodyPr>
          <a:lstStyle/>
          <a:p>
            <a:pPr algn="just"/>
            <a:r>
              <a:rPr lang="tr-TR" sz="2800" dirty="0">
                <a:solidFill>
                  <a:srgbClr val="7030A0"/>
                </a:solidFill>
              </a:rPr>
              <a:t>a. Merkezî Sınav; 02 Haziran 2024 Pazar günü yurt içi ve yurt dışı tüm sınav merkezlerinde Türkiye saati ile birinci oturum </a:t>
            </a:r>
            <a:r>
              <a:rPr lang="tr-TR" sz="2800" dirty="0" smtClean="0">
                <a:solidFill>
                  <a:srgbClr val="7030A0"/>
                </a:solidFill>
              </a:rPr>
              <a:t>09.30’da, ikinci </a:t>
            </a:r>
            <a:r>
              <a:rPr lang="tr-TR" sz="2800" dirty="0">
                <a:solidFill>
                  <a:srgbClr val="7030A0"/>
                </a:solidFill>
              </a:rPr>
              <a:t>oturum 11.30’da başlayacaktır. </a:t>
            </a:r>
            <a:endParaRPr lang="tr-TR" sz="2800" dirty="0" smtClean="0">
              <a:solidFill>
                <a:srgbClr val="7030A0"/>
              </a:solidFill>
            </a:endParaRPr>
          </a:p>
          <a:p>
            <a:pPr marL="0" indent="0">
              <a:buNone/>
            </a:pPr>
            <a:endParaRPr lang="tr-TR" sz="1050" dirty="0" smtClean="0"/>
          </a:p>
          <a:p>
            <a:pPr algn="just"/>
            <a:r>
              <a:rPr lang="tr-TR" sz="2800" dirty="0" smtClean="0">
                <a:solidFill>
                  <a:srgbClr val="C00000"/>
                </a:solidFill>
              </a:rPr>
              <a:t>b</a:t>
            </a:r>
            <a:r>
              <a:rPr lang="tr-TR" sz="2800" dirty="0">
                <a:solidFill>
                  <a:srgbClr val="C00000"/>
                </a:solidFill>
              </a:rPr>
              <a:t>. Sözel alanda 50 sorudan oluşan birinci oturum 75 dakika, sayısal alanda 40 sorudan oluşan ikinci oturum 80 dakika olarak uygulanacaktır.</a:t>
            </a:r>
          </a:p>
        </p:txBody>
      </p:sp>
    </p:spTree>
    <p:extLst>
      <p:ext uri="{BB962C8B-B14F-4D97-AF65-F5344CB8AC3E}">
        <p14:creationId xmlns:p14="http://schemas.microsoft.com/office/powerpoint/2010/main" val="65205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19218" y="1469205"/>
            <a:ext cx="7756989" cy="1917460"/>
          </a:xfrm>
        </p:spPr>
        <p:txBody>
          <a:bodyPr/>
          <a:lstStyle/>
          <a:p>
            <a:r>
              <a:rPr lang="tr-TR" sz="4400" b="1" dirty="0" smtClean="0">
                <a:solidFill>
                  <a:srgbClr val="7030A0"/>
                </a:solidFill>
                <a:effectLst>
                  <a:outerShdw blurRad="38100" dist="38100" dir="2700000" algn="tl">
                    <a:srgbClr val="000000">
                      <a:alpha val="43137"/>
                    </a:srgbClr>
                  </a:outerShdw>
                </a:effectLst>
              </a:rPr>
              <a:t>CEMİL BABA ORTAOKULU REHBERLİK SERVİSİ</a:t>
            </a:r>
            <a:endParaRPr lang="tr-TR" sz="4400" b="1" dirty="0">
              <a:solidFill>
                <a:srgbClr val="7030A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p:txBody>
          <a:bodyPr>
            <a:normAutofit/>
          </a:bodyPr>
          <a:lstStyle/>
          <a:p>
            <a:r>
              <a:rPr lang="tr-TR" sz="2800" b="1" u="sng" dirty="0" smtClean="0">
                <a:solidFill>
                  <a:srgbClr val="00B050"/>
                </a:solidFill>
                <a:effectLst>
                  <a:outerShdw blurRad="38100" dist="38100" dir="2700000" algn="tl">
                    <a:srgbClr val="000000">
                      <a:alpha val="43137"/>
                    </a:srgbClr>
                  </a:outerShdw>
                </a:effectLst>
              </a:rPr>
              <a:t>HAZIRLAYAN</a:t>
            </a:r>
            <a:r>
              <a:rPr lang="tr-TR" sz="2800" b="1" dirty="0" smtClean="0">
                <a:solidFill>
                  <a:srgbClr val="00B0F0"/>
                </a:solidFill>
                <a:effectLst>
                  <a:outerShdw blurRad="38100" dist="38100" dir="2700000" algn="tl">
                    <a:srgbClr val="000000">
                      <a:alpha val="43137"/>
                    </a:srgbClr>
                  </a:outerShdw>
                </a:effectLst>
              </a:rPr>
              <a:t/>
            </a:r>
            <a:br>
              <a:rPr lang="tr-TR" sz="2800" b="1" dirty="0" smtClean="0">
                <a:solidFill>
                  <a:srgbClr val="00B0F0"/>
                </a:solidFill>
                <a:effectLst>
                  <a:outerShdw blurRad="38100" dist="38100" dir="2700000" algn="tl">
                    <a:srgbClr val="000000">
                      <a:alpha val="43137"/>
                    </a:srgbClr>
                  </a:outerShdw>
                </a:effectLst>
              </a:rPr>
            </a:br>
            <a:r>
              <a:rPr lang="tr-TR" sz="2400" b="1" dirty="0" smtClean="0">
                <a:solidFill>
                  <a:srgbClr val="FF0000"/>
                </a:solidFill>
                <a:effectLst>
                  <a:outerShdw blurRad="38100" dist="38100" dir="2700000" algn="tl">
                    <a:srgbClr val="000000">
                      <a:alpha val="43137"/>
                    </a:srgbClr>
                  </a:outerShdw>
                </a:effectLst>
              </a:rPr>
              <a:t>SALMAN</a:t>
            </a:r>
            <a:r>
              <a:rPr lang="tr-TR" sz="2800" b="1" dirty="0" smtClean="0">
                <a:solidFill>
                  <a:srgbClr val="FF0000"/>
                </a:solidFill>
                <a:effectLst>
                  <a:outerShdw blurRad="38100" dist="38100" dir="2700000" algn="tl">
                    <a:srgbClr val="000000">
                      <a:alpha val="43137"/>
                    </a:srgbClr>
                  </a:outerShdw>
                </a:effectLst>
              </a:rPr>
              <a:t> </a:t>
            </a:r>
            <a:r>
              <a:rPr lang="tr-TR" sz="2400" b="1" dirty="0" smtClean="0">
                <a:solidFill>
                  <a:srgbClr val="FF0000"/>
                </a:solidFill>
                <a:effectLst>
                  <a:outerShdw blurRad="38100" dist="38100" dir="2700000" algn="tl">
                    <a:srgbClr val="000000">
                      <a:alpha val="43137"/>
                    </a:srgbClr>
                  </a:outerShdw>
                </a:effectLst>
              </a:rPr>
              <a:t>ÖZSÖĞÜT</a:t>
            </a:r>
            <a:br>
              <a:rPr lang="tr-TR" sz="2400" b="1" dirty="0" smtClean="0">
                <a:solidFill>
                  <a:srgbClr val="FF0000"/>
                </a:solidFill>
                <a:effectLst>
                  <a:outerShdw blurRad="38100" dist="38100" dir="2700000" algn="tl">
                    <a:srgbClr val="000000">
                      <a:alpha val="43137"/>
                    </a:srgbClr>
                  </a:outerShdw>
                </a:effectLst>
              </a:rPr>
            </a:br>
            <a:r>
              <a:rPr lang="tr-TR" sz="2000" b="1" dirty="0" smtClean="0">
                <a:solidFill>
                  <a:schemeClr val="accent6">
                    <a:lumMod val="50000"/>
                  </a:schemeClr>
                </a:solidFill>
              </a:rPr>
              <a:t>Okul Rehberlik Öğretmeni</a:t>
            </a:r>
            <a:endParaRPr lang="tr-TR" sz="2800" b="1" dirty="0">
              <a:solidFill>
                <a:schemeClr val="accent6">
                  <a:lumMod val="50000"/>
                </a:schemeClr>
              </a:solidFill>
            </a:endParaRPr>
          </a:p>
        </p:txBody>
      </p:sp>
    </p:spTree>
    <p:extLst>
      <p:ext uri="{BB962C8B-B14F-4D97-AF65-F5344CB8AC3E}">
        <p14:creationId xmlns:p14="http://schemas.microsoft.com/office/powerpoint/2010/main" val="25604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725278"/>
            <a:ext cx="9601197"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SINAVIN UYGULANMASI</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1890445"/>
            <a:ext cx="9601196" cy="4161034"/>
          </a:xfrm>
          <a:solidFill>
            <a:schemeClr val="bg2">
              <a:lumMod val="90000"/>
            </a:schemeClr>
          </a:solidFill>
        </p:spPr>
        <p:txBody>
          <a:bodyPr>
            <a:noAutofit/>
          </a:bodyPr>
          <a:lstStyle/>
          <a:p>
            <a:pPr algn="just"/>
            <a:r>
              <a:rPr lang="tr-TR" dirty="0">
                <a:solidFill>
                  <a:srgbClr val="7030A0"/>
                </a:solidFill>
              </a:rPr>
              <a:t>Kimlik kontrolleri ve salonlara yerleştirmenin zamanında yapılabilmesi için öğrenciler en geç saat 09.00’da sınava girecekleri binada hazır </a:t>
            </a:r>
            <a:r>
              <a:rPr lang="tr-TR" dirty="0" smtClean="0">
                <a:solidFill>
                  <a:srgbClr val="7030A0"/>
                </a:solidFill>
              </a:rPr>
              <a:t>bulunacaktır.</a:t>
            </a:r>
          </a:p>
          <a:p>
            <a:pPr algn="just"/>
            <a:r>
              <a:rPr lang="tr-TR" dirty="0" smtClean="0">
                <a:solidFill>
                  <a:srgbClr val="0070C0"/>
                </a:solidFill>
              </a:rPr>
              <a:t>Öğrenciler </a:t>
            </a:r>
            <a:r>
              <a:rPr lang="tr-TR" dirty="0">
                <a:solidFill>
                  <a:srgbClr val="0070C0"/>
                </a:solidFill>
              </a:rPr>
              <a:t>sınava gelirken yanlarında fotoğraflı, onaylı sınav giriş belgesi, geçerli kimlik belgesi </a:t>
            </a:r>
            <a:r>
              <a:rPr lang="tr-TR" sz="2000" dirty="0">
                <a:solidFill>
                  <a:srgbClr val="00B050"/>
                </a:solidFill>
              </a:rPr>
              <a:t>(T.C. kimlik numaralı nüfus cüzdanı veya T.C. kimlik kartı veya geçerlilik süresi devam eden pasaport, yabancı uyruklu öğrenciler için İçişleri Bakanlığı Göç İdaresi Genel Müdürlüğü tarafından verilen resimli, mühürlü kimlik belgesi) </a:t>
            </a:r>
            <a:endParaRPr lang="tr-TR" sz="2000" dirty="0" smtClean="0">
              <a:solidFill>
                <a:srgbClr val="00B050"/>
              </a:solidFill>
            </a:endParaRPr>
          </a:p>
          <a:p>
            <a:pPr algn="just"/>
            <a:r>
              <a:rPr lang="tr-TR" dirty="0" smtClean="0">
                <a:solidFill>
                  <a:schemeClr val="tx1"/>
                </a:solidFill>
              </a:rPr>
              <a:t>En </a:t>
            </a:r>
            <a:r>
              <a:rPr lang="tr-TR" dirty="0">
                <a:solidFill>
                  <a:schemeClr val="tx1"/>
                </a:solidFill>
              </a:rPr>
              <a:t>az iki adet koyu siyah ve yumuşak kurşun kalem, kalemtıraş ve leke bırakmayan yumuşak silgi bulunduracaktır</a:t>
            </a:r>
            <a:r>
              <a:rPr lang="tr-TR" dirty="0" smtClean="0">
                <a:solidFill>
                  <a:schemeClr val="tx1"/>
                </a:solidFill>
              </a:rPr>
              <a:t>.</a:t>
            </a:r>
          </a:p>
          <a:p>
            <a:pPr algn="just"/>
            <a:r>
              <a:rPr lang="tr-TR" dirty="0"/>
              <a:t>Öğrenciler sınav salonlarına bandajı çıkarılmış </a:t>
            </a:r>
            <a:r>
              <a:rPr lang="tr-TR" u="sng" dirty="0"/>
              <a:t>şeffaf pet şişe içerisinde su </a:t>
            </a:r>
            <a:r>
              <a:rPr lang="tr-TR" dirty="0"/>
              <a:t>getirebileceklerdir.</a:t>
            </a:r>
            <a:endParaRPr lang="tr-TR" dirty="0">
              <a:solidFill>
                <a:schemeClr val="tx1"/>
              </a:solidFill>
            </a:endParaRPr>
          </a:p>
        </p:txBody>
      </p:sp>
    </p:spTree>
    <p:extLst>
      <p:ext uri="{BB962C8B-B14F-4D97-AF65-F5344CB8AC3E}">
        <p14:creationId xmlns:p14="http://schemas.microsoft.com/office/powerpoint/2010/main" val="358587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982132"/>
            <a:ext cx="9601197"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DİKKAT!</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noAutofit/>
          </a:bodyPr>
          <a:lstStyle/>
          <a:p>
            <a:r>
              <a:rPr lang="tr-TR" sz="3200" b="1" dirty="0"/>
              <a:t>Geçerli kimlik belgesi ve fotoğraflı, onaylı sınav giriş belgesi yanında olmayan öğrenciler </a:t>
            </a:r>
            <a:r>
              <a:rPr lang="tr-TR" sz="3200" b="1" dirty="0" smtClean="0"/>
              <a:t>                    </a:t>
            </a:r>
            <a:r>
              <a:rPr lang="tr-TR" sz="3200" b="1" u="sng" dirty="0" smtClean="0">
                <a:solidFill>
                  <a:srgbClr val="FF0000"/>
                </a:solidFill>
              </a:rPr>
              <a:t>sınava</a:t>
            </a:r>
            <a:r>
              <a:rPr lang="tr-TR" sz="3200" b="1" dirty="0" smtClean="0"/>
              <a:t> </a:t>
            </a:r>
            <a:r>
              <a:rPr lang="tr-TR" sz="3200" b="1" u="sng" dirty="0">
                <a:solidFill>
                  <a:srgbClr val="FF0000"/>
                </a:solidFill>
              </a:rPr>
              <a:t>alınmayacaktır. </a:t>
            </a:r>
            <a:r>
              <a:rPr lang="tr-TR" sz="3200" b="1" u="sng" dirty="0" smtClean="0">
                <a:solidFill>
                  <a:srgbClr val="FF0000"/>
                </a:solidFill>
              </a:rPr>
              <a:t> </a:t>
            </a:r>
          </a:p>
          <a:p>
            <a:pPr algn="just"/>
            <a:r>
              <a:rPr lang="tr-TR" b="1" dirty="0" smtClean="0">
                <a:solidFill>
                  <a:srgbClr val="7030A0"/>
                </a:solidFill>
              </a:rPr>
              <a:t>ANCAK;</a:t>
            </a:r>
          </a:p>
          <a:p>
            <a:pPr algn="just"/>
            <a:r>
              <a:rPr lang="tr-TR" dirty="0" smtClean="0"/>
              <a:t>Öğrenciler</a:t>
            </a:r>
            <a:r>
              <a:rPr lang="tr-TR" dirty="0"/>
              <a:t>, nüfus müdürlükleri tarafından verilen fotoğraflı, </a:t>
            </a:r>
            <a:r>
              <a:rPr lang="tr-TR" dirty="0" err="1"/>
              <a:t>barkodlu-karekodlu</a:t>
            </a:r>
            <a:r>
              <a:rPr lang="tr-TR" dirty="0"/>
              <a:t> geçici kimlik belgesi/T.C. kimlik kartı talep belgesi ile </a:t>
            </a:r>
            <a:r>
              <a:rPr lang="tr-TR" dirty="0" smtClean="0">
                <a:solidFill>
                  <a:srgbClr val="00B050"/>
                </a:solidFill>
              </a:rPr>
              <a:t>SINAVA</a:t>
            </a:r>
            <a:r>
              <a:rPr lang="tr-TR" dirty="0" smtClean="0"/>
              <a:t> </a:t>
            </a:r>
            <a:r>
              <a:rPr lang="tr-TR" u="sng" dirty="0" smtClean="0">
                <a:solidFill>
                  <a:srgbClr val="00B050"/>
                </a:solidFill>
              </a:rPr>
              <a:t>ALINABİLECEKLERDİR.</a:t>
            </a:r>
            <a:endParaRPr lang="tr-TR" u="sng" dirty="0">
              <a:solidFill>
                <a:srgbClr val="00B050"/>
              </a:solidFill>
            </a:endParaRPr>
          </a:p>
        </p:txBody>
      </p:sp>
    </p:spTree>
    <p:extLst>
      <p:ext uri="{BB962C8B-B14F-4D97-AF65-F5344CB8AC3E}">
        <p14:creationId xmlns:p14="http://schemas.microsoft.com/office/powerpoint/2010/main" val="374104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3304" y="581440"/>
            <a:ext cx="10233060" cy="908313"/>
          </a:xfr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tr-TR" sz="2800" b="1" dirty="0" smtClean="0">
                <a:solidFill>
                  <a:srgbClr val="FFFF00"/>
                </a:solidFill>
                <a:effectLst>
                  <a:outerShdw blurRad="38100" dist="38100" dir="2700000" algn="tl">
                    <a:srgbClr val="000000">
                      <a:alpha val="43137"/>
                    </a:srgbClr>
                  </a:outerShdw>
                </a:effectLst>
              </a:rPr>
              <a:t>DİKKAT!</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60288" y="1643867"/>
            <a:ext cx="10459092" cy="4510354"/>
          </a:xfrm>
          <a:solidFill>
            <a:srgbClr val="92D050"/>
          </a:solidFill>
        </p:spPr>
        <p:txBody>
          <a:bodyPr>
            <a:noAutofit/>
          </a:bodyPr>
          <a:lstStyle/>
          <a:p>
            <a:r>
              <a:rPr lang="tr-TR" u="sng" dirty="0"/>
              <a:t>Öğrenciler, sınav salonlarına alınırken üzerlerinde kullanımı doktor raporu ile belirlenen hasta veya engellilere ait cihazlar (işitme cihazı, insülin pompası, şeker ölçüm cihazı ve benzeri) </a:t>
            </a:r>
            <a:r>
              <a:rPr lang="tr-TR" u="sng" dirty="0" smtClean="0"/>
              <a:t>HARİÇ, </a:t>
            </a:r>
          </a:p>
          <a:p>
            <a:pPr algn="just"/>
            <a:r>
              <a:rPr lang="tr-TR" sz="2000" dirty="0" smtClean="0"/>
              <a:t>çanta</a:t>
            </a:r>
            <a:r>
              <a:rPr lang="tr-TR" sz="2000" dirty="0"/>
              <a:t>, cüzdan, cep telefonu, telsiz, radyo, saat, bilgisayar, kamera ve </a:t>
            </a:r>
            <a:r>
              <a:rPr lang="tr-TR" sz="2000" dirty="0" smtClean="0"/>
              <a:t>benzeri </a:t>
            </a:r>
            <a:r>
              <a:rPr lang="tr-TR" sz="2000" dirty="0"/>
              <a:t>iletişim araçları ile depolama kayıt ve veri aktarma cihazları, kablosuz iletişim sağlayan cihazlar ve kulaklık, kolye, küpe, bilezik, yüzük, broş ve benzeri eşyalar ile her türlü elektronik ve/veya mekanik cihazlar, </a:t>
            </a:r>
            <a:r>
              <a:rPr lang="tr-TR" sz="2000" dirty="0" err="1"/>
              <a:t>databank</a:t>
            </a:r>
            <a:r>
              <a:rPr lang="tr-TR" sz="2000" dirty="0"/>
              <a:t> sözlük, hesap makinesi, kâğıt, kitap, defter, not vb. dokümanlar, pergel, açıölçer, cetvel vb. araçlar, delici ve kesici aletlerle </a:t>
            </a:r>
            <a:r>
              <a:rPr lang="tr-TR" u="sng" dirty="0"/>
              <a:t>sınav binasına alınmayacaktır. </a:t>
            </a:r>
            <a:endParaRPr lang="tr-TR" u="sng" dirty="0" smtClean="0"/>
          </a:p>
          <a:p>
            <a:pPr algn="just"/>
            <a:r>
              <a:rPr lang="tr-TR" dirty="0" smtClean="0"/>
              <a:t>Öğrenciler</a:t>
            </a:r>
            <a:r>
              <a:rPr lang="tr-TR" dirty="0"/>
              <a:t>, bu araçlarla sınava alınmayacağı gibi sınav anında yanında bulunduğu tespit edilirse sınav kurallarını ihlal ettiği gerekçesiyle sınavı tutanakla geçersiz </a:t>
            </a:r>
            <a:r>
              <a:rPr lang="tr-TR" dirty="0" smtClean="0"/>
              <a:t>sayılacaktır</a:t>
            </a:r>
            <a:endParaRPr lang="tr-TR" u="sng" dirty="0">
              <a:solidFill>
                <a:srgbClr val="00B050"/>
              </a:solidFill>
            </a:endParaRPr>
          </a:p>
        </p:txBody>
      </p:sp>
    </p:spTree>
    <p:extLst>
      <p:ext uri="{BB962C8B-B14F-4D97-AF65-F5344CB8AC3E}">
        <p14:creationId xmlns:p14="http://schemas.microsoft.com/office/powerpoint/2010/main" val="108735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92D050"/>
          </a:solidFill>
        </p:spPr>
        <p:txBody>
          <a:bodyPr>
            <a:noAutofit/>
          </a:bodyPr>
          <a:lstStyle/>
          <a:p>
            <a:r>
              <a:rPr lang="tr-TR" u="sng" dirty="0"/>
              <a:t>Salon görevlileri</a:t>
            </a:r>
            <a:r>
              <a:rPr lang="tr-TR" dirty="0"/>
              <a:t>, sınavın başlamasından itibaren ilk 15 dakika içerisinde sınav binasına gelen ve bina sınav komisyonunca sınava girmesi uygun olan öğrencilerin sınava katılmalarını sağlar. </a:t>
            </a:r>
            <a:endParaRPr lang="tr-TR" dirty="0" smtClean="0"/>
          </a:p>
          <a:p>
            <a:r>
              <a:rPr lang="tr-TR" dirty="0" smtClean="0"/>
              <a:t>Bu </a:t>
            </a:r>
            <a:r>
              <a:rPr lang="tr-TR" dirty="0"/>
              <a:t>öğrencilere ek süre verilmez. 15 dakikadan sonra gelen öğrencileri sınava almaz. </a:t>
            </a:r>
            <a:endParaRPr lang="tr-TR" dirty="0" smtClean="0"/>
          </a:p>
          <a:p>
            <a:r>
              <a:rPr lang="tr-TR" dirty="0" smtClean="0"/>
              <a:t>Sınavın </a:t>
            </a:r>
            <a:r>
              <a:rPr lang="tr-TR" dirty="0"/>
              <a:t>başlama ve bitiş saatlerini öğrencilerin görebileceği şekilde tahtaya yazar. Sınavın ilk 30 ve son 15 dakikasında sınav salonundan çıkamayacaklarını, öğrencilere duyurur.</a:t>
            </a:r>
            <a:endParaRPr lang="tr-TR" u="sng" dirty="0">
              <a:solidFill>
                <a:srgbClr val="00B050"/>
              </a:solidFill>
            </a:endParaRPr>
          </a:p>
        </p:txBody>
      </p:sp>
      <p:sp>
        <p:nvSpPr>
          <p:cNvPr id="5" name="Unvan 1"/>
          <p:cNvSpPr txBox="1">
            <a:spLocks/>
          </p:cNvSpPr>
          <p:nvPr/>
        </p:nvSpPr>
        <p:spPr>
          <a:xfrm>
            <a:off x="1189235"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smtClean="0">
                <a:solidFill>
                  <a:srgbClr val="FFFF00"/>
                </a:solidFill>
                <a:effectLst>
                  <a:outerShdw blurRad="38100" dist="38100" dir="2700000" algn="tl">
                    <a:srgbClr val="000000">
                      <a:alpha val="43137"/>
                    </a:srgbClr>
                  </a:outerShdw>
                </a:effectLst>
              </a:rPr>
              <a:t>SINAVIN UYGULANMASI</a:t>
            </a:r>
            <a:endParaRPr lang="tr-TR"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814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FFC000"/>
          </a:solidFill>
        </p:spPr>
        <p:txBody>
          <a:bodyPr>
            <a:noAutofit/>
          </a:bodyPr>
          <a:lstStyle/>
          <a:p>
            <a:r>
              <a:rPr lang="tr-TR" dirty="0"/>
              <a:t>Öğrenci</a:t>
            </a:r>
            <a:r>
              <a:rPr lang="tr-TR" dirty="0" smtClean="0"/>
              <a:t>;</a:t>
            </a:r>
          </a:p>
          <a:p>
            <a:pPr algn="just"/>
            <a:r>
              <a:rPr lang="tr-TR" dirty="0" smtClean="0"/>
              <a:t>cevap </a:t>
            </a:r>
            <a:r>
              <a:rPr lang="tr-TR" dirty="0"/>
              <a:t>kâğıdı üzerindeki kitapçık türü ve cevap bilgileri işaretlemelerini siyah yumuşak uçlu </a:t>
            </a:r>
            <a:r>
              <a:rPr lang="tr-TR" u="sng" dirty="0"/>
              <a:t>kurşun kalemle</a:t>
            </a:r>
            <a:r>
              <a:rPr lang="tr-TR" dirty="0"/>
              <a:t> yapacak, soru kitapçığında yer alan açıklamalarda ve cevap kâğıdında belirtilen örnekte olduğu gibi yuvarlağın dışına taşırmadan cevap kâğıdında ilgili seçeneği bularak işaretleyecektir. </a:t>
            </a:r>
            <a:endParaRPr lang="tr-TR" dirty="0" smtClean="0"/>
          </a:p>
          <a:p>
            <a:pPr algn="just"/>
            <a:r>
              <a:rPr lang="tr-TR" dirty="0" smtClean="0"/>
              <a:t>Öğrenci</a:t>
            </a:r>
            <a:r>
              <a:rPr lang="tr-TR" dirty="0"/>
              <a:t>, cevap kâğıdındaki </a:t>
            </a:r>
            <a:r>
              <a:rPr lang="tr-TR" u="sng" dirty="0"/>
              <a:t>imza bölümünü kurşun kalemle imzalayacaktır</a:t>
            </a:r>
            <a:r>
              <a:rPr lang="tr-TR" dirty="0"/>
              <a:t>. </a:t>
            </a:r>
            <a:endParaRPr lang="tr-TR" dirty="0" smtClean="0"/>
          </a:p>
          <a:p>
            <a:pPr algn="just"/>
            <a:r>
              <a:rPr lang="tr-TR" dirty="0" smtClean="0"/>
              <a:t> </a:t>
            </a:r>
            <a:r>
              <a:rPr lang="tr-TR" dirty="0"/>
              <a:t>Cevap kâğıdında bulunan “Bu alanda işaretleme yapmayınız.” kısmı </a:t>
            </a:r>
            <a:r>
              <a:rPr lang="tr-TR" u="sng" dirty="0"/>
              <a:t>hiçbir</a:t>
            </a:r>
            <a:r>
              <a:rPr lang="tr-TR" dirty="0"/>
              <a:t> şekilde </a:t>
            </a:r>
            <a:r>
              <a:rPr lang="tr-TR" u="sng" dirty="0"/>
              <a:t>işaretlenmeyecektir</a:t>
            </a:r>
            <a:endParaRPr lang="tr-TR" u="sng" dirty="0">
              <a:solidFill>
                <a:srgbClr val="00B050"/>
              </a:solidFill>
            </a:endParaRPr>
          </a:p>
        </p:txBody>
      </p:sp>
      <p:sp>
        <p:nvSpPr>
          <p:cNvPr id="5" name="Unvan 1"/>
          <p:cNvSpPr txBox="1">
            <a:spLocks/>
          </p:cNvSpPr>
          <p:nvPr/>
        </p:nvSpPr>
        <p:spPr>
          <a:xfrm>
            <a:off x="1189235"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effectLst>
                  <a:outerShdw blurRad="38100" dist="38100" dir="2700000" algn="tl">
                    <a:srgbClr val="000000">
                      <a:alpha val="43137"/>
                    </a:srgbClr>
                  </a:outerShdw>
                </a:effectLst>
              </a:rPr>
              <a:t>DEĞERLİ ÖĞRENCİM AMAN DİKKAT!</a:t>
            </a:r>
            <a:endParaRPr lang="tr-TR"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211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FFC000"/>
          </a:solidFill>
        </p:spPr>
        <p:txBody>
          <a:bodyPr>
            <a:noAutofit/>
          </a:bodyPr>
          <a:lstStyle/>
          <a:p>
            <a:pPr algn="just"/>
            <a:r>
              <a:rPr lang="tr-TR" sz="3200" dirty="0" smtClean="0"/>
              <a:t>Soru </a:t>
            </a:r>
            <a:r>
              <a:rPr lang="tr-TR" sz="3200" dirty="0"/>
              <a:t>kitapçığının A, B, C ve D olmak üzere dört ayrı türü olup öğrenci, A kitapçığını kullanıyorsa cevap kâğıdında kitapçık türü bölümünün “A” yuvarlağını, B kitapçığını kullanıyorsa “B” yuvarlağını, C kitapçığını kullanıyorsa “C” yuvarlağını ve D kitapçığını kullanıyorsa “D” yuvarlağını işaretleyecektir</a:t>
            </a:r>
            <a:endParaRPr lang="tr-TR" sz="3200" u="sng" dirty="0">
              <a:solidFill>
                <a:srgbClr val="00B050"/>
              </a:solidFill>
            </a:endParaRPr>
          </a:p>
        </p:txBody>
      </p:sp>
      <p:sp>
        <p:nvSpPr>
          <p:cNvPr id="5" name="Unvan 1"/>
          <p:cNvSpPr txBox="1">
            <a:spLocks/>
          </p:cNvSpPr>
          <p:nvPr/>
        </p:nvSpPr>
        <p:spPr>
          <a:xfrm>
            <a:off x="1189235"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effectLst>
                  <a:outerShdw blurRad="38100" dist="38100" dir="2700000" algn="tl">
                    <a:srgbClr val="000000">
                      <a:alpha val="43137"/>
                    </a:srgbClr>
                  </a:outerShdw>
                </a:effectLst>
              </a:rPr>
              <a:t>DEĞERLİ ÖĞRENCİM AMAN DİKKAT!</a:t>
            </a:r>
            <a:endParaRPr lang="tr-TR"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655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FFC000"/>
          </a:solidFill>
        </p:spPr>
        <p:txBody>
          <a:bodyPr>
            <a:noAutofit/>
          </a:bodyPr>
          <a:lstStyle/>
          <a:p>
            <a:pPr algn="just"/>
            <a:r>
              <a:rPr lang="tr-TR" sz="3200" dirty="0"/>
              <a:t>Her sorunun 4 (dört) seçeneği vardır. Bu seçeneklerden sadece bir tanesi doğru </a:t>
            </a:r>
            <a:r>
              <a:rPr lang="tr-TR" sz="3200" dirty="0" smtClean="0"/>
              <a:t>cevaptır</a:t>
            </a:r>
          </a:p>
          <a:p>
            <a:pPr algn="just"/>
            <a:r>
              <a:rPr lang="tr-TR" sz="2800" dirty="0"/>
              <a:t>Cevap kâğıdına işaretlenmeyen cevaplar değerlendirmeye </a:t>
            </a:r>
            <a:r>
              <a:rPr lang="tr-TR" sz="2800" u="sng" dirty="0"/>
              <a:t>alınmayacaktır.</a:t>
            </a:r>
            <a:r>
              <a:rPr lang="tr-TR" sz="2800" dirty="0"/>
              <a:t> Sınavlar başlamadan önce salon görevlileri öğrencilere soruların cevaplarının cevap kâğıdına uygun işaretlenmesi hususunda gerekli uyarıyı yapacaktır. Bu konuda sorumluluk öğrenci ile birlikte salon görevlilerine de aittir.</a:t>
            </a:r>
            <a:endParaRPr lang="tr-TR" sz="2800" u="sng" dirty="0">
              <a:solidFill>
                <a:srgbClr val="00B050"/>
              </a:solidFill>
            </a:endParaRPr>
          </a:p>
        </p:txBody>
      </p:sp>
      <p:sp>
        <p:nvSpPr>
          <p:cNvPr id="5" name="Unvan 1"/>
          <p:cNvSpPr txBox="1">
            <a:spLocks/>
          </p:cNvSpPr>
          <p:nvPr/>
        </p:nvSpPr>
        <p:spPr>
          <a:xfrm>
            <a:off x="1189235"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effectLst>
                  <a:outerShdw blurRad="38100" dist="38100" dir="2700000" algn="tl">
                    <a:srgbClr val="000000">
                      <a:alpha val="43137"/>
                    </a:srgbClr>
                  </a:outerShdw>
                </a:effectLst>
              </a:rPr>
              <a:t>DEĞERLİ ÖĞRENCİM AMAN DİKKAT!</a:t>
            </a:r>
            <a:endParaRPr lang="tr-TR"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52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FFC000"/>
          </a:solidFill>
        </p:spPr>
        <p:txBody>
          <a:bodyPr>
            <a:noAutofit/>
          </a:bodyPr>
          <a:lstStyle/>
          <a:p>
            <a:pPr algn="just"/>
            <a:r>
              <a:rPr lang="tr-TR" sz="3200" dirty="0"/>
              <a:t>Salon görevlileri sınav bitimine 15 dakika kala öğrencileri "15 dakikanız kaldı, cevaplarınızın cevap kâğıdına kodlanmış olmasına dikkat ediniz." şeklinde ve sınav bitimine 5 dakika kala öğrencileri "5 dakikanız kaldı." şeklinde uyaracaktır.</a:t>
            </a:r>
            <a:endParaRPr lang="tr-TR" sz="2800" u="sng" dirty="0">
              <a:solidFill>
                <a:srgbClr val="00B050"/>
              </a:solidFill>
            </a:endParaRPr>
          </a:p>
        </p:txBody>
      </p:sp>
      <p:sp>
        <p:nvSpPr>
          <p:cNvPr id="5" name="Unvan 1"/>
          <p:cNvSpPr txBox="1">
            <a:spLocks/>
          </p:cNvSpPr>
          <p:nvPr/>
        </p:nvSpPr>
        <p:spPr>
          <a:xfrm>
            <a:off x="1189235"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effectLst>
                  <a:outerShdw blurRad="38100" dist="38100" dir="2700000" algn="tl">
                    <a:srgbClr val="000000">
                      <a:alpha val="43137"/>
                    </a:srgbClr>
                  </a:outerShdw>
                </a:effectLst>
              </a:rPr>
              <a:t>DEĞERLİ ÖĞRENCİM AMAN DİKKAT!</a:t>
            </a:r>
            <a:endParaRPr lang="tr-TR"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522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70EE12"/>
          </a:solidFill>
        </p:spPr>
        <p:txBody>
          <a:bodyPr>
            <a:noAutofit/>
          </a:bodyPr>
          <a:lstStyle/>
          <a:p>
            <a:pPr algn="just"/>
            <a:r>
              <a:rPr lang="tr-TR" sz="2800" dirty="0"/>
              <a:t>Öğrenciler, cevap kâğıdını sınav görevlilerine teslim edecek ve salon yoklama listesini imzalayacaktır. </a:t>
            </a:r>
            <a:endParaRPr lang="tr-TR" sz="2800" dirty="0" smtClean="0"/>
          </a:p>
          <a:p>
            <a:pPr algn="just"/>
            <a:r>
              <a:rPr lang="tr-TR" sz="2800" dirty="0" smtClean="0"/>
              <a:t>Sınavlarını </a:t>
            </a:r>
            <a:r>
              <a:rPr lang="tr-TR" sz="2800" dirty="0"/>
              <a:t>tamamlayan öğrencilerin sınav evrakı kesinlikle öğrenci sırası üzerinde bırakılmayacaktır.</a:t>
            </a:r>
            <a:endParaRPr lang="tr-TR" sz="2800" b="1" dirty="0">
              <a:ln w="3175" cmpd="sng">
                <a:noFill/>
              </a:ln>
              <a:solidFill>
                <a:srgbClr val="FFFF00"/>
              </a:solidFill>
              <a:effectLst>
                <a:outerShdw blurRad="38100" dist="38100" dir="2700000" algn="tl">
                  <a:srgbClr val="000000">
                    <a:alpha val="43137"/>
                  </a:srgbClr>
                </a:outerShdw>
              </a:effectLst>
              <a:latin typeface="+mj-lt"/>
              <a:ea typeface="+mj-ea"/>
              <a:cs typeface="+mj-cs"/>
            </a:endParaRPr>
          </a:p>
        </p:txBody>
      </p:sp>
      <p:sp>
        <p:nvSpPr>
          <p:cNvPr id="5" name="Unvan 1"/>
          <p:cNvSpPr txBox="1">
            <a:spLocks/>
          </p:cNvSpPr>
          <p:nvPr/>
        </p:nvSpPr>
        <p:spPr>
          <a:xfrm>
            <a:off x="1189235"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effectLst>
                  <a:outerShdw blurRad="38100" dist="38100" dir="2700000" algn="tl">
                    <a:srgbClr val="000000">
                      <a:alpha val="43137"/>
                    </a:srgbClr>
                  </a:outerShdw>
                </a:effectLst>
              </a:rPr>
              <a:t>SINAV BİTİMİNDE</a:t>
            </a:r>
          </a:p>
        </p:txBody>
      </p:sp>
    </p:spTree>
    <p:extLst>
      <p:ext uri="{BB962C8B-B14F-4D97-AF65-F5344CB8AC3E}">
        <p14:creationId xmlns:p14="http://schemas.microsoft.com/office/powerpoint/2010/main" val="336513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235" y="2589088"/>
            <a:ext cx="9601198" cy="3565132"/>
          </a:xfrm>
          <a:solidFill>
            <a:srgbClr val="70EE12"/>
          </a:solidFill>
        </p:spPr>
        <p:txBody>
          <a:bodyPr>
            <a:noAutofit/>
          </a:bodyPr>
          <a:lstStyle/>
          <a:p>
            <a:pPr algn="just"/>
            <a:r>
              <a:rPr lang="tr-TR" sz="2800" dirty="0" smtClean="0"/>
              <a:t>1-Sözel </a:t>
            </a:r>
            <a:r>
              <a:rPr lang="tr-TR" sz="2800" dirty="0"/>
              <a:t>ve sayısal bölümlere ait alanların her bir alt testi için doğru ve yanlış cevap sayıları belirlenir. </a:t>
            </a:r>
            <a:endParaRPr lang="tr-TR" sz="2800" dirty="0" smtClean="0"/>
          </a:p>
          <a:p>
            <a:pPr algn="just"/>
            <a:r>
              <a:rPr lang="tr-TR" sz="2800" dirty="0" smtClean="0"/>
              <a:t>2-Her </a:t>
            </a:r>
            <a:r>
              <a:rPr lang="tr-TR" sz="2800" dirty="0"/>
              <a:t>bir öğrencinin her bir alt testine ait ham puanı, ilgili teste ait doğru cevap sayısından yanlış cevap sayısının üçte biri çıkarılarak </a:t>
            </a:r>
            <a:r>
              <a:rPr lang="tr-TR" sz="2800" dirty="0" smtClean="0"/>
              <a:t>bulunur.</a:t>
            </a:r>
          </a:p>
          <a:p>
            <a:pPr algn="just"/>
            <a:r>
              <a:rPr lang="tr-TR" sz="2800" dirty="0" smtClean="0"/>
              <a:t>3-Her </a:t>
            </a:r>
            <a:r>
              <a:rPr lang="tr-TR" sz="2800" dirty="0"/>
              <a:t>bir alt testin ortalaması, ilgili testin ham puanları toplamının öğrenci sayısına bölümü ile elde edilir. </a:t>
            </a:r>
            <a:endParaRPr lang="tr-TR" sz="2800" b="1" dirty="0">
              <a:ln w="3175" cmpd="sng">
                <a:noFill/>
              </a:ln>
              <a:solidFill>
                <a:srgbClr val="FFFF00"/>
              </a:solidFill>
              <a:effectLst>
                <a:outerShdw blurRad="38100" dist="38100" dir="2700000" algn="tl">
                  <a:srgbClr val="000000">
                    <a:alpha val="43137"/>
                  </a:srgbClr>
                </a:outerShdw>
              </a:effectLst>
              <a:latin typeface="+mj-lt"/>
              <a:ea typeface="+mj-ea"/>
              <a:cs typeface="+mj-cs"/>
            </a:endParaRPr>
          </a:p>
        </p:txBody>
      </p:sp>
      <p:sp>
        <p:nvSpPr>
          <p:cNvPr id="5" name="Unvan 1"/>
          <p:cNvSpPr txBox="1">
            <a:spLocks/>
          </p:cNvSpPr>
          <p:nvPr/>
        </p:nvSpPr>
        <p:spPr>
          <a:xfrm>
            <a:off x="1189236" y="119789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FFFF00"/>
                </a:solidFill>
              </a:rPr>
              <a:t>SINAVIN DEĞERLENDİRİLMESİ</a:t>
            </a:r>
            <a:endParaRPr lang="tr-TR" sz="2800" b="1" dirty="0" smtClean="0">
              <a:solidFill>
                <a:srgbClr val="FFFF00"/>
              </a:solidFill>
            </a:endParaRPr>
          </a:p>
        </p:txBody>
      </p:sp>
    </p:spTree>
    <p:extLst>
      <p:ext uri="{BB962C8B-B14F-4D97-AF65-F5344CB8AC3E}">
        <p14:creationId xmlns:p14="http://schemas.microsoft.com/office/powerpoint/2010/main" val="127627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76738" y="893853"/>
            <a:ext cx="9606336" cy="4777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61811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3578" y="1715784"/>
            <a:ext cx="10448817" cy="4325420"/>
          </a:xfrm>
          <a:solidFill>
            <a:srgbClr val="70EE12"/>
          </a:solidFill>
        </p:spPr>
        <p:txBody>
          <a:bodyPr>
            <a:noAutofit/>
          </a:bodyPr>
          <a:lstStyle/>
          <a:p>
            <a:pPr algn="just"/>
            <a:r>
              <a:rPr lang="tr-TR" sz="2800" dirty="0" smtClean="0"/>
              <a:t>4-Her </a:t>
            </a:r>
            <a:r>
              <a:rPr lang="tr-TR" sz="2800" dirty="0"/>
              <a:t>bir alt testin standart sapması, ilgili alt testin ham puanları, ortalaması ve sınava giren öğrenci sayısı kullanılarak hesaplanır. </a:t>
            </a:r>
            <a:endParaRPr lang="tr-TR" sz="2800" dirty="0" smtClean="0"/>
          </a:p>
          <a:p>
            <a:pPr algn="just"/>
            <a:r>
              <a:rPr lang="tr-TR" sz="2800" dirty="0" smtClean="0"/>
              <a:t>5- </a:t>
            </a:r>
            <a:r>
              <a:rPr lang="tr-TR" sz="2800" dirty="0"/>
              <a:t>Öğrencilerin her bir alt testine ait standart puanı (SP), o teste ait ortalama ve standart sapma kullanılarak tüm öğrencilerin ham puanlarının ortalamasını 50'ye, standart sapmasını 10'a getiren bir dönüştürme işlemi sonunda elde edilir. </a:t>
            </a:r>
            <a:endParaRPr lang="tr-TR" sz="2800" dirty="0" smtClean="0"/>
          </a:p>
          <a:p>
            <a:pPr algn="just"/>
            <a:r>
              <a:rPr lang="tr-TR" sz="2800" dirty="0" smtClean="0"/>
              <a:t>6- </a:t>
            </a:r>
            <a:r>
              <a:rPr lang="tr-TR" sz="2800" dirty="0"/>
              <a:t>Her alt test için hesaplanan standart puanlar, Tablo-2’de verilen katsayılar ile çarpılarak her bir alt testin ağırlıklı standart puanları bulunur</a:t>
            </a:r>
            <a:endParaRPr lang="tr-TR" sz="2800" b="1" dirty="0">
              <a:ln w="3175" cmpd="sng">
                <a:noFill/>
              </a:ln>
              <a:solidFill>
                <a:srgbClr val="FFFF00"/>
              </a:solidFill>
              <a:effectLst>
                <a:outerShdw blurRad="38100" dist="38100" dir="2700000" algn="tl">
                  <a:srgbClr val="000000">
                    <a:alpha val="43137"/>
                  </a:srgbClr>
                </a:outerShdw>
              </a:effectLst>
              <a:latin typeface="+mj-lt"/>
              <a:ea typeface="+mj-ea"/>
              <a:cs typeface="+mj-cs"/>
            </a:endParaRPr>
          </a:p>
        </p:txBody>
      </p:sp>
      <p:sp>
        <p:nvSpPr>
          <p:cNvPr id="5" name="Unvan 1"/>
          <p:cNvSpPr txBox="1">
            <a:spLocks/>
          </p:cNvSpPr>
          <p:nvPr/>
        </p:nvSpPr>
        <p:spPr>
          <a:xfrm>
            <a:off x="1107043" y="725279"/>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FFFF00"/>
                </a:solidFill>
              </a:rPr>
              <a:t>SINAVIN DEĞERLENDİRİLMESİ</a:t>
            </a:r>
            <a:endParaRPr lang="tr-TR" sz="2800" b="1" dirty="0" smtClean="0">
              <a:solidFill>
                <a:srgbClr val="FFFF00"/>
              </a:solidFill>
            </a:endParaRPr>
          </a:p>
        </p:txBody>
      </p:sp>
    </p:spTree>
    <p:extLst>
      <p:ext uri="{BB962C8B-B14F-4D97-AF65-F5344CB8AC3E}">
        <p14:creationId xmlns:p14="http://schemas.microsoft.com/office/powerpoint/2010/main" val="263935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3578" y="1715784"/>
            <a:ext cx="10448817" cy="4325420"/>
          </a:xfrm>
          <a:solidFill>
            <a:srgbClr val="70EE12"/>
          </a:solidFill>
        </p:spPr>
        <p:txBody>
          <a:bodyPr>
            <a:noAutofit/>
          </a:bodyPr>
          <a:lstStyle/>
          <a:p>
            <a:pPr algn="just"/>
            <a:r>
              <a:rPr lang="tr-TR" sz="2800" dirty="0"/>
              <a:t>7-Testlerin ağırlıklı standart puanları toplanarak, Toplam Ağırlıklı Standart Puan (TASP) </a:t>
            </a:r>
            <a:r>
              <a:rPr lang="tr-TR" sz="2800" dirty="0" smtClean="0"/>
              <a:t>bulunur</a:t>
            </a:r>
          </a:p>
          <a:p>
            <a:pPr algn="just"/>
            <a:r>
              <a:rPr lang="tr-TR" dirty="0"/>
              <a:t>Ağırlıklı standart puan hesaplanırken esas alınacak ağırlık katsayıları Tablo-2’de verilmiştir.</a:t>
            </a:r>
            <a:endParaRPr lang="tr-TR" b="1" dirty="0">
              <a:ln w="3175" cmpd="sng">
                <a:noFill/>
              </a:ln>
              <a:solidFill>
                <a:srgbClr val="FFFF00"/>
              </a:solidFill>
              <a:effectLst>
                <a:outerShdw blurRad="38100" dist="38100" dir="2700000" algn="tl">
                  <a:srgbClr val="000000">
                    <a:alpha val="43137"/>
                  </a:srgbClr>
                </a:outerShdw>
              </a:effectLst>
              <a:latin typeface="+mj-lt"/>
              <a:ea typeface="+mj-ea"/>
              <a:cs typeface="+mj-cs"/>
            </a:endParaRPr>
          </a:p>
        </p:txBody>
      </p:sp>
      <p:sp>
        <p:nvSpPr>
          <p:cNvPr id="5" name="Unvan 1"/>
          <p:cNvSpPr txBox="1">
            <a:spLocks/>
          </p:cNvSpPr>
          <p:nvPr/>
        </p:nvSpPr>
        <p:spPr>
          <a:xfrm>
            <a:off x="1107043" y="725279"/>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FFFF00"/>
                </a:solidFill>
              </a:rPr>
              <a:t>SINAVIN DEĞERLENDİRİLMESİ</a:t>
            </a:r>
            <a:endParaRPr lang="tr-TR" sz="2800" b="1" dirty="0" smtClean="0">
              <a:solidFill>
                <a:srgbClr val="FFFF00"/>
              </a:solidFill>
            </a:endParaRPr>
          </a:p>
        </p:txBody>
      </p:sp>
      <p:pic>
        <p:nvPicPr>
          <p:cNvPr id="2" name="Resim 1"/>
          <p:cNvPicPr>
            <a:picLocks noChangeAspect="1"/>
          </p:cNvPicPr>
          <p:nvPr/>
        </p:nvPicPr>
        <p:blipFill>
          <a:blip r:embed="rId2"/>
          <a:stretch>
            <a:fillRect/>
          </a:stretch>
        </p:blipFill>
        <p:spPr>
          <a:xfrm>
            <a:off x="3037435" y="3256907"/>
            <a:ext cx="5740411" cy="2594447"/>
          </a:xfrm>
          <a:prstGeom prst="rect">
            <a:avLst/>
          </a:prstGeom>
        </p:spPr>
      </p:pic>
    </p:spTree>
    <p:extLst>
      <p:ext uri="{BB962C8B-B14F-4D97-AF65-F5344CB8AC3E}">
        <p14:creationId xmlns:p14="http://schemas.microsoft.com/office/powerpoint/2010/main" val="384434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2899" y="2630184"/>
            <a:ext cx="9475341" cy="3298005"/>
          </a:xfrm>
          <a:solidFill>
            <a:schemeClr val="accent6">
              <a:lumMod val="60000"/>
              <a:lumOff val="40000"/>
            </a:schemeClr>
          </a:solidFill>
        </p:spPr>
        <p:txBody>
          <a:bodyPr>
            <a:noAutofit/>
          </a:bodyPr>
          <a:lstStyle/>
          <a:p>
            <a:pPr algn="just"/>
            <a:r>
              <a:rPr lang="tr-TR" sz="3600" b="1" dirty="0">
                <a:solidFill>
                  <a:schemeClr val="bg1"/>
                </a:solidFill>
              </a:rPr>
              <a:t>Merkezî Sınav sonuçları 28 Haziran 2024 tarihinde https://www.meb.gov.tr internet adresinde ilan edilecektir. </a:t>
            </a:r>
            <a:endParaRPr lang="tr-TR" sz="3600" b="1" dirty="0" smtClean="0">
              <a:solidFill>
                <a:schemeClr val="bg1"/>
              </a:solidFill>
            </a:endParaRPr>
          </a:p>
          <a:p>
            <a:pPr algn="just"/>
            <a:r>
              <a:rPr lang="tr-TR" sz="3600" b="1" dirty="0" smtClean="0">
                <a:solidFill>
                  <a:schemeClr val="bg1"/>
                </a:solidFill>
              </a:rPr>
              <a:t>Öğrencilere </a:t>
            </a:r>
            <a:r>
              <a:rPr lang="tr-TR" sz="3600" b="1" dirty="0">
                <a:solidFill>
                  <a:schemeClr val="bg1"/>
                </a:solidFill>
              </a:rPr>
              <a:t>sınav sonuç belgesi posta yoluyla </a:t>
            </a:r>
            <a:r>
              <a:rPr lang="tr-TR" sz="3600" b="1" u="sng" dirty="0">
                <a:solidFill>
                  <a:schemeClr val="bg1"/>
                </a:solidFill>
              </a:rPr>
              <a:t>gönderilmeyecektir.</a:t>
            </a:r>
            <a:endParaRPr lang="tr-TR" sz="3600" b="1" u="sng" dirty="0">
              <a:ln w="3175" cmpd="sng">
                <a:no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5" name="Unvan 1"/>
          <p:cNvSpPr txBox="1">
            <a:spLocks/>
          </p:cNvSpPr>
          <p:nvPr/>
        </p:nvSpPr>
        <p:spPr>
          <a:xfrm>
            <a:off x="1169970" y="102323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rPr>
              <a:t>SINAV SONUÇLARININ BİLDİRİLMESİ</a:t>
            </a:r>
            <a:endParaRPr lang="tr-TR" sz="2800" b="1" dirty="0">
              <a:solidFill>
                <a:srgbClr val="FFFF00"/>
              </a:solidFill>
            </a:endParaRPr>
          </a:p>
        </p:txBody>
      </p:sp>
    </p:spTree>
    <p:extLst>
      <p:ext uri="{BB962C8B-B14F-4D97-AF65-F5344CB8AC3E}">
        <p14:creationId xmlns:p14="http://schemas.microsoft.com/office/powerpoint/2010/main" val="48487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169970" y="102323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FFFF00"/>
                </a:solidFill>
              </a:rPr>
              <a:t>SINAVIN GEÇERSİZ SAYILACAĞI DURUMLAR</a:t>
            </a:r>
          </a:p>
        </p:txBody>
      </p:sp>
      <p:pic>
        <p:nvPicPr>
          <p:cNvPr id="2" name="Resim 1"/>
          <p:cNvPicPr>
            <a:picLocks noChangeAspect="1"/>
          </p:cNvPicPr>
          <p:nvPr/>
        </p:nvPicPr>
        <p:blipFill>
          <a:blip r:embed="rId2"/>
          <a:stretch>
            <a:fillRect/>
          </a:stretch>
        </p:blipFill>
        <p:spPr>
          <a:xfrm>
            <a:off x="1232899" y="2488236"/>
            <a:ext cx="9538268" cy="3581900"/>
          </a:xfrm>
          <a:prstGeom prst="rect">
            <a:avLst/>
          </a:prstGeom>
        </p:spPr>
      </p:pic>
    </p:spTree>
    <p:extLst>
      <p:ext uri="{BB962C8B-B14F-4D97-AF65-F5344CB8AC3E}">
        <p14:creationId xmlns:p14="http://schemas.microsoft.com/office/powerpoint/2010/main" val="1271467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169970" y="1023230"/>
            <a:ext cx="9601197" cy="908313"/>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FFFF00"/>
                </a:solidFill>
              </a:rPr>
              <a:t>SINAVA İTİRAZ ETME HAKKIM VAR MI?</a:t>
            </a:r>
            <a:endParaRPr lang="tr-TR" sz="2800" b="1" dirty="0">
              <a:solidFill>
                <a:srgbClr val="FFFF00"/>
              </a:solidFill>
            </a:endParaRPr>
          </a:p>
        </p:txBody>
      </p:sp>
      <p:sp>
        <p:nvSpPr>
          <p:cNvPr id="3" name="Dikdörtgen 2"/>
          <p:cNvSpPr/>
          <p:nvPr/>
        </p:nvSpPr>
        <p:spPr>
          <a:xfrm>
            <a:off x="1273995" y="2703030"/>
            <a:ext cx="9709079" cy="3139321"/>
          </a:xfrm>
          <a:prstGeom prst="rect">
            <a:avLst/>
          </a:prstGeom>
          <a:solidFill>
            <a:srgbClr val="FFC000"/>
          </a:solidFill>
        </p:spPr>
        <p:txBody>
          <a:bodyPr wrap="square">
            <a:spAutoFit/>
          </a:bodyPr>
          <a:lstStyle/>
          <a:p>
            <a:r>
              <a:rPr lang="tr-TR" dirty="0"/>
              <a:t>SINAV İTİRAZLARI </a:t>
            </a:r>
            <a:endParaRPr lang="tr-TR" dirty="0" smtClean="0"/>
          </a:p>
          <a:p>
            <a:r>
              <a:rPr lang="tr-TR" dirty="0" smtClean="0"/>
              <a:t>a</a:t>
            </a:r>
            <a:r>
              <a:rPr lang="tr-TR" dirty="0"/>
              <a:t>. Sorulara, cevap anahtarlarına ve sonuçlara yapılacak itirazlar, soruların, cevap anahtarlarının ve sonuçların https://www.meb.gov.tr internet adresinde yayımlanmasından itibaren en geç 5 (beş) takvim günü içinde ÖDSGM resmî internet sayfasında (https://odsgm.meb.gov.tr) yer alan e-itiraz bölümünden elektronik olarak yapılabilecektir. b. Elektronik ortamda yapılan itirazların incelenebilmesi için T.C. Ziraat Bankası, Türkiye Vakıflar Bankası ve Türkiye Halk Bankası şubelerinden herhangi birine, “Kurumsal Tahsilât Programı” veya bankamatik, internet bankacılığı aracılığıyla ya da https://odeme.meb.gov.tr adresinden tüm bankaların kredi kartları aracılığıyla 50 TL (KDV dâhil) yatırılması gerekmektedir. c. 2577 sayılı İdari Yargılama Usulü Kanunu’nun 20/B maddesi uyarınca, sorulara ve cevap anahtarına yapılacak itirazlar, soruların ve cevap anahtarlarının https://www.meb.gov.tr internet adresinde yayımlanmasından itibaren başlayan 10 (on) günlük dava açma süresini durdurmamaktadır</a:t>
            </a:r>
          </a:p>
        </p:txBody>
      </p:sp>
    </p:spTree>
    <p:extLst>
      <p:ext uri="{BB962C8B-B14F-4D97-AF65-F5344CB8AC3E}">
        <p14:creationId xmlns:p14="http://schemas.microsoft.com/office/powerpoint/2010/main" val="5524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2455524" y="2571585"/>
            <a:ext cx="6698749" cy="1450749"/>
          </a:xfrm>
          <a:prstGeom prst="rect">
            <a:avLst/>
          </a:prstGeom>
          <a:solidFill>
            <a:schemeClr val="tx1"/>
          </a:solidFill>
          <a:ln w="34925">
            <a:solidFill>
              <a:srgbClr val="FFFFFF"/>
            </a:solidFill>
          </a:ln>
          <a:effectLst>
            <a:outerShdw blurRad="317500" dir="2700000" algn="ctr">
              <a:srgbClr val="000000">
                <a:alpha val="43000"/>
              </a:srgbClr>
            </a:outerShdw>
          </a:effectLst>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FFFF00"/>
                </a:solidFill>
                <a:latin typeface="Bookman Old Style" panose="02050604050505020204" pitchFamily="18" charset="0"/>
              </a:rPr>
              <a:t>SINAVA GİREN TÜM ÖĞRENCİLERE BAŞARILAR DİLERİM</a:t>
            </a:r>
            <a:br>
              <a:rPr lang="tr-TR" sz="2400" b="1" dirty="0" smtClean="0">
                <a:solidFill>
                  <a:srgbClr val="FFFF00"/>
                </a:solidFill>
                <a:latin typeface="Bookman Old Style" panose="02050604050505020204" pitchFamily="18" charset="0"/>
              </a:rPr>
            </a:br>
            <a:r>
              <a:rPr lang="tr-TR" sz="2400" b="1" dirty="0" smtClean="0">
                <a:solidFill>
                  <a:srgbClr val="FFFF00"/>
                </a:solidFill>
                <a:latin typeface="Bookman Old Style" panose="02050604050505020204" pitchFamily="18" charset="0"/>
              </a:rPr>
              <a:t>GÖRÜŞMEK ÜZERE İYİ GÜNLER EFENDİM.</a:t>
            </a:r>
            <a:endParaRPr lang="tr-TR" sz="2400" b="1" dirty="0">
              <a:solidFill>
                <a:srgbClr val="00B0F0"/>
              </a:solidFill>
              <a:latin typeface="Bookman Old Style" panose="02050604050505020204" pitchFamily="18" charset="0"/>
            </a:endParaRPr>
          </a:p>
        </p:txBody>
      </p:sp>
      <p:sp>
        <p:nvSpPr>
          <p:cNvPr id="4" name="Dikdörtgen 3"/>
          <p:cNvSpPr/>
          <p:nvPr/>
        </p:nvSpPr>
        <p:spPr>
          <a:xfrm>
            <a:off x="4433368" y="4212504"/>
            <a:ext cx="2743059" cy="461665"/>
          </a:xfrm>
          <a:prstGeom prst="rect">
            <a:avLst/>
          </a:prstGeom>
          <a:solidFill>
            <a:srgbClr val="00B0F0"/>
          </a:solidFill>
          <a:ln w="3175">
            <a:solidFill>
              <a:schemeClr val="bg1"/>
            </a:solidFill>
          </a:ln>
          <a:effectLst>
            <a:outerShdw blurRad="317500" dir="2700000" algn="ctr">
              <a:srgbClr val="000000">
                <a:alpha val="43000"/>
              </a:srgbClr>
            </a:outerShdw>
          </a:effectLst>
        </p:spPr>
        <p:txBody>
          <a:bodyPr wrap="none">
            <a:spAutoFit/>
          </a:bodyPr>
          <a:lstStyle/>
          <a:p>
            <a:r>
              <a:rPr lang="tr-TR" sz="2400" b="1" dirty="0">
                <a:solidFill>
                  <a:schemeClr val="bg1"/>
                </a:solidFill>
              </a:rPr>
              <a:t>Salman </a:t>
            </a:r>
            <a:r>
              <a:rPr lang="tr-TR" sz="2400" b="1" dirty="0" smtClean="0">
                <a:solidFill>
                  <a:schemeClr val="bg1"/>
                </a:solidFill>
              </a:rPr>
              <a:t>ÖZSÖĞÜT</a:t>
            </a:r>
            <a:endParaRPr lang="tr-TR" sz="2400" b="1" dirty="0">
              <a:solidFill>
                <a:schemeClr val="bg1"/>
              </a:solidFill>
            </a:endParaRPr>
          </a:p>
        </p:txBody>
      </p:sp>
      <p:sp>
        <p:nvSpPr>
          <p:cNvPr id="6" name="Kalp 5"/>
          <p:cNvSpPr/>
          <p:nvPr/>
        </p:nvSpPr>
        <p:spPr>
          <a:xfrm>
            <a:off x="2297796" y="201538"/>
            <a:ext cx="2859830" cy="1949044"/>
          </a:xfrm>
          <a:prstGeom prst="heart">
            <a:avLst/>
          </a:prstGeom>
          <a:solidFill>
            <a:srgbClr val="FF0000"/>
          </a:solidFill>
          <a:ln w="34925">
            <a:solidFill>
              <a:srgbClr val="FFFFFF"/>
            </a:solidFill>
          </a:ln>
          <a:effectLst>
            <a:glow rad="101600">
              <a:schemeClr val="accent6">
                <a:lumMod val="20000"/>
                <a:lumOff val="80000"/>
                <a:alpha val="60000"/>
              </a:schemeClr>
            </a:glow>
            <a:outerShdw blurRad="317500" dir="2700000" algn="ctr">
              <a:srgbClr val="000000">
                <a:alpha val="43000"/>
              </a:srgbClr>
            </a:outerShdw>
            <a:reflection blurRad="6350" stA="50000" endA="295" endPos="92000" dist="101600" dir="5400000" sy="-100000" algn="bl" rotWithShape="0"/>
          </a:effectLst>
          <a:scene3d>
            <a:camera prst="isometricOffAxis1To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5157626" y="4767208"/>
            <a:ext cx="1159292" cy="369332"/>
          </a:xfrm>
          <a:prstGeom prst="rect">
            <a:avLst/>
          </a:prstGeom>
          <a:noFill/>
        </p:spPr>
        <p:txBody>
          <a:bodyPr wrap="none" rtlCol="0">
            <a:spAutoFit/>
          </a:bodyPr>
          <a:lstStyle/>
          <a:p>
            <a:r>
              <a:rPr lang="tr-TR" dirty="0" smtClean="0"/>
              <a:t>14.03.2024</a:t>
            </a:r>
          </a:p>
        </p:txBody>
      </p:sp>
    </p:spTree>
    <p:extLst>
      <p:ext uri="{BB962C8B-B14F-4D97-AF65-F5344CB8AC3E}">
        <p14:creationId xmlns:p14="http://schemas.microsoft.com/office/powerpoint/2010/main" val="426560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tr-TR" dirty="0" smtClean="0"/>
              <a:t>LGS İLE HANGİ LİSELERE GİDEBİLİRİM?</a:t>
            </a:r>
            <a:endParaRPr lang="tr-TR" dirty="0"/>
          </a:p>
        </p:txBody>
      </p:sp>
      <p:sp>
        <p:nvSpPr>
          <p:cNvPr id="3" name="İçerik Yer Tutucusu 2"/>
          <p:cNvSpPr>
            <a:spLocks noGrp="1"/>
          </p:cNvSpPr>
          <p:nvPr>
            <p:ph idx="1"/>
          </p:nvPr>
        </p:nvSpPr>
        <p:spPr>
          <a:xfrm>
            <a:off x="1295401" y="2556932"/>
            <a:ext cx="9601198" cy="3318936"/>
          </a:xfrm>
          <a:solidFill>
            <a:schemeClr val="tx1">
              <a:lumMod val="85000"/>
              <a:lumOff val="15000"/>
            </a:schemeClr>
          </a:solidFill>
        </p:spPr>
        <p:txBody>
          <a:bodyPr>
            <a:normAutofit/>
          </a:bodyPr>
          <a:lstStyle/>
          <a:p>
            <a:pPr algn="just"/>
            <a:r>
              <a:rPr lang="tr-TR" sz="3200" dirty="0" smtClean="0">
                <a:solidFill>
                  <a:schemeClr val="bg1"/>
                </a:solidFill>
              </a:rPr>
              <a:t>«Merkezî </a:t>
            </a:r>
            <a:r>
              <a:rPr lang="tr-TR" sz="3200" dirty="0">
                <a:solidFill>
                  <a:schemeClr val="bg1"/>
                </a:solidFill>
              </a:rPr>
              <a:t>Sınavla Öğrenci Alacak </a:t>
            </a:r>
            <a:r>
              <a:rPr lang="tr-TR" sz="3200" dirty="0">
                <a:solidFill>
                  <a:srgbClr val="00B0F0"/>
                </a:solidFill>
              </a:rPr>
              <a:t>Fen Liseleri, </a:t>
            </a:r>
            <a:r>
              <a:rPr lang="tr-TR" sz="3200" dirty="0">
                <a:solidFill>
                  <a:srgbClr val="FFFF00"/>
                </a:solidFill>
              </a:rPr>
              <a:t>Sosyal Bilimler Liseleri, </a:t>
            </a:r>
            <a:r>
              <a:rPr lang="tr-TR" sz="3200" dirty="0">
                <a:solidFill>
                  <a:srgbClr val="00B0F0"/>
                </a:solidFill>
              </a:rPr>
              <a:t>Proje Okulları </a:t>
            </a:r>
            <a:r>
              <a:rPr lang="tr-TR" sz="3200" dirty="0">
                <a:solidFill>
                  <a:schemeClr val="bg1"/>
                </a:solidFill>
              </a:rPr>
              <a:t>ile </a:t>
            </a:r>
            <a:r>
              <a:rPr lang="tr-TR" sz="3200" dirty="0">
                <a:solidFill>
                  <a:srgbClr val="92D050"/>
                </a:solidFill>
              </a:rPr>
              <a:t>Mesleki ve Teknik Anadolu Liselerinin Anadolu Teknik </a:t>
            </a:r>
            <a:r>
              <a:rPr lang="tr-TR" sz="3200" dirty="0" smtClean="0">
                <a:solidFill>
                  <a:srgbClr val="92D050"/>
                </a:solidFill>
              </a:rPr>
              <a:t>Programlarına </a:t>
            </a:r>
            <a:r>
              <a:rPr lang="tr-TR" sz="3200" dirty="0">
                <a:solidFill>
                  <a:schemeClr val="bg1"/>
                </a:solidFill>
              </a:rPr>
              <a:t>öğrenci </a:t>
            </a:r>
            <a:r>
              <a:rPr lang="tr-TR" sz="3200" dirty="0" smtClean="0">
                <a:solidFill>
                  <a:schemeClr val="bg1"/>
                </a:solidFill>
              </a:rPr>
              <a:t>seçmek için yapılan bir sınavdır. Bu liselere gidebilmek için LGS’ye başvuru yaparak sınava girmek gerekmektedir.»</a:t>
            </a:r>
          </a:p>
        </p:txBody>
      </p:sp>
    </p:spTree>
    <p:extLst>
      <p:ext uri="{BB962C8B-B14F-4D97-AF65-F5344CB8AC3E}">
        <p14:creationId xmlns:p14="http://schemas.microsoft.com/office/powerpoint/2010/main" val="162754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65000"/>
              <a:lumOff val="3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tr-TR" b="1" dirty="0" smtClean="0">
                <a:solidFill>
                  <a:srgbClr val="FFFF00"/>
                </a:solidFill>
                <a:effectLst>
                  <a:outerShdw blurRad="38100" dist="38100" dir="2700000" algn="tl">
                    <a:srgbClr val="000000">
                      <a:alpha val="43137"/>
                    </a:srgbClr>
                  </a:outerShdw>
                </a:effectLst>
              </a:rPr>
              <a:t>LGS NEREDE YAPILACAK?</a:t>
            </a:r>
            <a:endParaRPr lang="tr-TR"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8" cy="3318936"/>
          </a:xfrm>
          <a:solidFill>
            <a:srgbClr val="FFC000"/>
          </a:solidFill>
        </p:spPr>
        <p:txBody>
          <a:bodyPr>
            <a:normAutofit/>
          </a:bodyPr>
          <a:lstStyle/>
          <a:p>
            <a:pPr algn="just"/>
            <a:r>
              <a:rPr lang="tr-TR" sz="3600" b="1" dirty="0">
                <a:solidFill>
                  <a:schemeClr val="tx2">
                    <a:lumMod val="90000"/>
                    <a:lumOff val="10000"/>
                  </a:schemeClr>
                </a:solidFill>
              </a:rPr>
              <a:t>Merkezî Sınav; tüm il merkezleri ile gerekli görülen ilçe merkezlerinde, yurt dışında ise sınava girecek en az 10 (on) öğrenci olmak kaydıyla belirlenecek yurt dışı sınav merkezlerinde</a:t>
            </a:r>
            <a:endParaRPr lang="tr-TR" sz="3600" b="1" dirty="0" smtClean="0">
              <a:solidFill>
                <a:schemeClr val="tx2">
                  <a:lumMod val="90000"/>
                  <a:lumOff val="10000"/>
                </a:schemeClr>
              </a:solidFill>
            </a:endParaRPr>
          </a:p>
        </p:txBody>
      </p:sp>
    </p:spTree>
    <p:extLst>
      <p:ext uri="{BB962C8B-B14F-4D97-AF65-F5344CB8AC3E}">
        <p14:creationId xmlns:p14="http://schemas.microsoft.com/office/powerpoint/2010/main" val="357143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65000"/>
              <a:lumOff val="3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tr-TR" b="1" dirty="0" smtClean="0">
                <a:solidFill>
                  <a:srgbClr val="FFFF00"/>
                </a:solidFill>
                <a:effectLst>
                  <a:outerShdw blurRad="38100" dist="38100" dir="2700000" algn="tl">
                    <a:srgbClr val="000000">
                      <a:alpha val="43137"/>
                    </a:srgbClr>
                  </a:outerShdw>
                </a:effectLst>
              </a:rPr>
              <a:t>LGS NE ZAMAN YAPILACAK?</a:t>
            </a:r>
            <a:endParaRPr lang="tr-TR"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8" cy="3318936"/>
          </a:xfrm>
          <a:solidFill>
            <a:srgbClr val="FFC000"/>
          </a:solidFill>
        </p:spPr>
        <p:txBody>
          <a:bodyPr>
            <a:normAutofit/>
          </a:bodyPr>
          <a:lstStyle/>
          <a:p>
            <a:pPr algn="just"/>
            <a:r>
              <a:rPr lang="tr-TR" sz="3600" dirty="0"/>
              <a:t>Türkiye saati ile </a:t>
            </a:r>
            <a:r>
              <a:rPr lang="tr-TR" sz="3600" dirty="0" smtClean="0"/>
              <a:t>02 Haziran 2024 günü</a:t>
            </a:r>
          </a:p>
          <a:p>
            <a:pPr algn="just"/>
            <a:r>
              <a:rPr lang="tr-TR" sz="3600" dirty="0" smtClean="0"/>
              <a:t>Birinci </a:t>
            </a:r>
            <a:r>
              <a:rPr lang="tr-TR" sz="3600" dirty="0"/>
              <a:t>oturum </a:t>
            </a:r>
            <a:r>
              <a:rPr lang="tr-TR" sz="3600" dirty="0" smtClean="0"/>
              <a:t>09.30’da</a:t>
            </a:r>
          </a:p>
          <a:p>
            <a:pPr algn="just"/>
            <a:r>
              <a:rPr lang="tr-TR" sz="3600" dirty="0"/>
              <a:t>İ</a:t>
            </a:r>
            <a:r>
              <a:rPr lang="tr-TR" sz="3600" dirty="0" smtClean="0"/>
              <a:t>kinci </a:t>
            </a:r>
            <a:r>
              <a:rPr lang="tr-TR" sz="3600" dirty="0"/>
              <a:t>oturum 11.30’da başlayacaktır.</a:t>
            </a:r>
            <a:endParaRPr lang="tr-TR" sz="3600" b="1" dirty="0" smtClean="0">
              <a:solidFill>
                <a:schemeClr val="tx2">
                  <a:lumMod val="90000"/>
                  <a:lumOff val="10000"/>
                </a:schemeClr>
              </a:solidFill>
            </a:endParaRPr>
          </a:p>
        </p:txBody>
      </p:sp>
    </p:spTree>
    <p:extLst>
      <p:ext uri="{BB962C8B-B14F-4D97-AF65-F5344CB8AC3E}">
        <p14:creationId xmlns:p14="http://schemas.microsoft.com/office/powerpoint/2010/main" val="379030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65000"/>
              <a:lumOff val="3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0000"/>
          </a:bodyPr>
          <a:lstStyle/>
          <a:p>
            <a:r>
              <a:rPr lang="tr-TR" b="1" dirty="0">
                <a:solidFill>
                  <a:srgbClr val="FFFF00"/>
                </a:solidFill>
                <a:effectLst>
                  <a:outerShdw blurRad="38100" dist="38100" dir="2700000" algn="tl">
                    <a:srgbClr val="000000">
                      <a:alpha val="43137"/>
                    </a:srgbClr>
                  </a:outerShdw>
                </a:effectLst>
              </a:rPr>
              <a:t>LGS’YE BAŞVURMAK VE GİRMEK ZORUNDA MIYIM?</a:t>
            </a:r>
          </a:p>
        </p:txBody>
      </p:sp>
      <p:sp>
        <p:nvSpPr>
          <p:cNvPr id="3" name="İçerik Yer Tutucusu 2"/>
          <p:cNvSpPr>
            <a:spLocks noGrp="1"/>
          </p:cNvSpPr>
          <p:nvPr>
            <p:ph idx="1"/>
          </p:nvPr>
        </p:nvSpPr>
        <p:spPr>
          <a:xfrm>
            <a:off x="1295401" y="2556932"/>
            <a:ext cx="9687674" cy="3318936"/>
          </a:xfrm>
          <a:solidFill>
            <a:schemeClr val="accent1">
              <a:lumMod val="20000"/>
              <a:lumOff val="80000"/>
            </a:schemeClr>
          </a:solidFill>
        </p:spPr>
        <p:txBody>
          <a:bodyPr>
            <a:normAutofit/>
          </a:bodyPr>
          <a:lstStyle/>
          <a:p>
            <a:pPr algn="just"/>
            <a:r>
              <a:rPr lang="tr-TR" sz="4000" dirty="0">
                <a:solidFill>
                  <a:srgbClr val="00B0F0"/>
                </a:solidFill>
              </a:rPr>
              <a:t>Merkezî Sınav başvuruları; </a:t>
            </a:r>
            <a:r>
              <a:rPr lang="tr-TR" sz="4000" b="1" u="sng" dirty="0">
                <a:solidFill>
                  <a:schemeClr val="tx1"/>
                </a:solidFill>
              </a:rPr>
              <a:t>isteğe bağlı olup </a:t>
            </a:r>
            <a:r>
              <a:rPr lang="tr-TR" sz="4000" dirty="0">
                <a:solidFill>
                  <a:srgbClr val="00B0F0"/>
                </a:solidFill>
              </a:rPr>
              <a:t>sınava katılmak isteyenler, başvurularını </a:t>
            </a:r>
            <a:r>
              <a:rPr lang="tr-TR" sz="4000" dirty="0" smtClean="0">
                <a:solidFill>
                  <a:srgbClr val="00B0F0"/>
                </a:solidFill>
              </a:rPr>
              <a:t>         </a:t>
            </a:r>
            <a:r>
              <a:rPr lang="tr-TR" sz="4000" dirty="0" smtClean="0">
                <a:solidFill>
                  <a:schemeClr val="tx1"/>
                </a:solidFill>
              </a:rPr>
              <a:t>18-29 </a:t>
            </a:r>
            <a:r>
              <a:rPr lang="tr-TR" sz="4000" dirty="0">
                <a:solidFill>
                  <a:schemeClr val="tx1"/>
                </a:solidFill>
              </a:rPr>
              <a:t>Mart 2024</a:t>
            </a:r>
            <a:r>
              <a:rPr lang="tr-TR" sz="4000" dirty="0">
                <a:solidFill>
                  <a:srgbClr val="00B0F0"/>
                </a:solidFill>
              </a:rPr>
              <a:t> tarihleri arasında elektronik ortam üzerinden </a:t>
            </a:r>
            <a:r>
              <a:rPr lang="tr-TR" sz="4000" dirty="0" smtClean="0">
                <a:solidFill>
                  <a:srgbClr val="00B0F0"/>
                </a:solidFill>
              </a:rPr>
              <a:t>yapacaktır.</a:t>
            </a:r>
          </a:p>
        </p:txBody>
      </p:sp>
    </p:spTree>
    <p:extLst>
      <p:ext uri="{BB962C8B-B14F-4D97-AF65-F5344CB8AC3E}">
        <p14:creationId xmlns:p14="http://schemas.microsoft.com/office/powerpoint/2010/main" val="176828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tr-TR" b="1" dirty="0" smtClean="0">
                <a:solidFill>
                  <a:srgbClr val="FFFF00"/>
                </a:solidFill>
                <a:effectLst>
                  <a:outerShdw blurRad="38100" dist="38100" dir="2700000" algn="tl">
                    <a:srgbClr val="000000">
                      <a:alpha val="43137"/>
                    </a:srgbClr>
                  </a:outerShdw>
                </a:effectLst>
              </a:rPr>
              <a:t>SINAV HANGİ MÜFREDAT PROGRAMINI KAPSAMAKTADIR?</a:t>
            </a:r>
            <a:endParaRPr lang="tr-TR"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7" cy="3318936"/>
          </a:xfrm>
          <a:solidFill>
            <a:schemeClr val="accent1">
              <a:lumMod val="20000"/>
              <a:lumOff val="80000"/>
            </a:schemeClr>
          </a:solidFill>
        </p:spPr>
        <p:txBody>
          <a:bodyPr>
            <a:normAutofit/>
          </a:bodyPr>
          <a:lstStyle/>
          <a:p>
            <a:pPr algn="ctr"/>
            <a:r>
              <a:rPr lang="tr-TR" sz="4800" dirty="0">
                <a:solidFill>
                  <a:srgbClr val="00B0F0"/>
                </a:solidFill>
              </a:rPr>
              <a:t>Sınav, </a:t>
            </a:r>
            <a:r>
              <a:rPr lang="tr-TR" sz="4800" u="sng" dirty="0" smtClean="0">
                <a:solidFill>
                  <a:srgbClr val="FF0000"/>
                </a:solidFill>
              </a:rPr>
              <a:t>8’inci </a:t>
            </a:r>
            <a:r>
              <a:rPr lang="tr-TR" sz="4800" u="sng" dirty="0">
                <a:solidFill>
                  <a:srgbClr val="FF0000"/>
                </a:solidFill>
              </a:rPr>
              <a:t>sınıf</a:t>
            </a:r>
            <a:r>
              <a:rPr lang="tr-TR" sz="4800" dirty="0">
                <a:solidFill>
                  <a:srgbClr val="FF0000"/>
                </a:solidFill>
              </a:rPr>
              <a:t> </a:t>
            </a:r>
            <a:r>
              <a:rPr lang="tr-TR" sz="4800" dirty="0">
                <a:solidFill>
                  <a:srgbClr val="00B0F0"/>
                </a:solidFill>
              </a:rPr>
              <a:t>öğretim programları esas alınarak </a:t>
            </a:r>
            <a:r>
              <a:rPr lang="tr-TR" sz="4800" dirty="0" smtClean="0">
                <a:solidFill>
                  <a:srgbClr val="00B0F0"/>
                </a:solidFill>
              </a:rPr>
              <a:t>yapılacaktır</a:t>
            </a:r>
            <a:r>
              <a:rPr lang="tr-TR" sz="4800" dirty="0" smtClean="0"/>
              <a:t>.</a:t>
            </a:r>
            <a:endParaRPr lang="tr-TR" sz="4800" dirty="0" smtClean="0">
              <a:solidFill>
                <a:srgbClr val="00B0F0"/>
              </a:solidFill>
            </a:endParaRPr>
          </a:p>
        </p:txBody>
      </p:sp>
    </p:spTree>
    <p:extLst>
      <p:ext uri="{BB962C8B-B14F-4D97-AF65-F5344CB8AC3E}">
        <p14:creationId xmlns:p14="http://schemas.microsoft.com/office/powerpoint/2010/main" val="184258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tr-TR" sz="2800" b="1" dirty="0" smtClean="0">
                <a:solidFill>
                  <a:srgbClr val="FFFF00"/>
                </a:solidFill>
                <a:effectLst>
                  <a:outerShdw blurRad="38100" dist="38100" dir="2700000" algn="tl">
                    <a:srgbClr val="000000">
                      <a:alpha val="43137"/>
                    </a:srgbClr>
                  </a:outerShdw>
                </a:effectLst>
              </a:rPr>
              <a:t>SINAV NASIL YAPILACAK? </a:t>
            </a:r>
            <a:br>
              <a:rPr lang="tr-TR" sz="2800" b="1" dirty="0" smtClean="0">
                <a:solidFill>
                  <a:srgbClr val="FFFF00"/>
                </a:solidFill>
                <a:effectLst>
                  <a:outerShdw blurRad="38100" dist="38100" dir="2700000" algn="tl">
                    <a:srgbClr val="000000">
                      <a:alpha val="43137"/>
                    </a:srgbClr>
                  </a:outerShdw>
                </a:effectLst>
              </a:rPr>
            </a:br>
            <a:r>
              <a:rPr lang="tr-TR" sz="2800" b="1" dirty="0" smtClean="0">
                <a:solidFill>
                  <a:srgbClr val="FFFF00"/>
                </a:solidFill>
                <a:effectLst>
                  <a:outerShdw blurRad="38100" dist="38100" dir="2700000" algn="tl">
                    <a:srgbClr val="000000">
                      <a:alpha val="43137"/>
                    </a:srgbClr>
                  </a:outerShdw>
                </a:effectLst>
              </a:rPr>
              <a:t>KAÇ OTURUM OLACAK VE KAÇ SORU SORULACAK?</a:t>
            </a:r>
            <a:endParaRPr lang="tr-TR" sz="2800"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01" y="2556932"/>
            <a:ext cx="9601197" cy="3318936"/>
          </a:xfrm>
          <a:solidFill>
            <a:schemeClr val="accent1">
              <a:lumMod val="20000"/>
              <a:lumOff val="80000"/>
            </a:schemeClr>
          </a:solidFill>
        </p:spPr>
        <p:txBody>
          <a:bodyPr>
            <a:normAutofit/>
          </a:bodyPr>
          <a:lstStyle/>
          <a:p>
            <a:pPr algn="ctr"/>
            <a:r>
              <a:rPr lang="tr-TR" sz="4800" dirty="0">
                <a:solidFill>
                  <a:srgbClr val="00B0F0"/>
                </a:solidFill>
              </a:rPr>
              <a:t>Sınav, </a:t>
            </a:r>
            <a:r>
              <a:rPr lang="tr-TR" sz="4800" dirty="0">
                <a:solidFill>
                  <a:srgbClr val="7030A0"/>
                </a:solidFill>
              </a:rPr>
              <a:t>iki oturum hâlinde </a:t>
            </a:r>
            <a:r>
              <a:rPr lang="tr-TR" sz="4800" dirty="0">
                <a:solidFill>
                  <a:srgbClr val="00B0F0"/>
                </a:solidFill>
              </a:rPr>
              <a:t>uygulanacak, </a:t>
            </a:r>
            <a:r>
              <a:rPr lang="tr-TR" sz="4800" dirty="0">
                <a:solidFill>
                  <a:srgbClr val="FF0000"/>
                </a:solidFill>
              </a:rPr>
              <a:t>çoktan seçmeli 90 soru sorulacak </a:t>
            </a:r>
            <a:r>
              <a:rPr lang="tr-TR" sz="4800" dirty="0">
                <a:solidFill>
                  <a:srgbClr val="00B0F0"/>
                </a:solidFill>
              </a:rPr>
              <a:t>ve oturumlar </a:t>
            </a:r>
            <a:r>
              <a:rPr lang="tr-TR" sz="4800" u="sng" dirty="0">
                <a:solidFill>
                  <a:srgbClr val="002060"/>
                </a:solidFill>
              </a:rPr>
              <a:t>aynı gün </a:t>
            </a:r>
            <a:r>
              <a:rPr lang="tr-TR" sz="4800" dirty="0">
                <a:solidFill>
                  <a:srgbClr val="00B0F0"/>
                </a:solidFill>
              </a:rPr>
              <a:t>yapılacaktır.</a:t>
            </a:r>
            <a:endParaRPr lang="tr-TR" sz="4800" dirty="0" smtClean="0">
              <a:solidFill>
                <a:srgbClr val="00B0F0"/>
              </a:solidFill>
            </a:endParaRPr>
          </a:p>
        </p:txBody>
      </p:sp>
    </p:spTree>
    <p:extLst>
      <p:ext uri="{BB962C8B-B14F-4D97-AF65-F5344CB8AC3E}">
        <p14:creationId xmlns:p14="http://schemas.microsoft.com/office/powerpoint/2010/main" val="13685721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204</TotalTime>
  <Words>1665</Words>
  <Application>Microsoft Office PowerPoint</Application>
  <PresentationFormat>Geniş ekran</PresentationFormat>
  <Paragraphs>102</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Bookman Old Style</vt:lpstr>
      <vt:lpstr>Garamond</vt:lpstr>
      <vt:lpstr>Organik</vt:lpstr>
      <vt:lpstr>CEMİL BABA ORTAOKULU REHBERLİK SERVİSİ</vt:lpstr>
      <vt:lpstr>CEMİL BABA ORTAOKULU REHBERLİK SERVİSİ</vt:lpstr>
      <vt:lpstr>PowerPoint Sunusu</vt:lpstr>
      <vt:lpstr>LGS İLE HANGİ LİSELERE GİDEBİLİRİM?</vt:lpstr>
      <vt:lpstr>LGS NEREDE YAPILACAK?</vt:lpstr>
      <vt:lpstr>LGS NE ZAMAN YAPILACAK?</vt:lpstr>
      <vt:lpstr>LGS’YE BAŞVURMAK VE GİRMEK ZORUNDA MIYIM?</vt:lpstr>
      <vt:lpstr>SINAV HANGİ MÜFREDAT PROGRAMINI KAPSAMAKTADIR?</vt:lpstr>
      <vt:lpstr>SINAV NASIL YAPILACAK?  KAÇ OTURUM OLACAK VE KAÇ SORU SORULACAK?</vt:lpstr>
      <vt:lpstr>PEKİ OTURUMLAR NASIL OLACAK NE KADAR SÜRE VERİLECEK?</vt:lpstr>
      <vt:lpstr>PEKİ OTURUMLARDA HANGİ DERSLERDEN SORU SORULACAK?</vt:lpstr>
      <vt:lpstr>MERKEZÎ SINAV BAŞVURU VE SONUÇLARIYLA İLGİLİ İŞ VE İŞLEMLERİ KİM YÜRÜTECEKTİR?</vt:lpstr>
      <vt:lpstr>BAŞVURU İŞLEMLERİ</vt:lpstr>
      <vt:lpstr>BAŞVURUNUN GEÇERSİZ SAYILACAĞI DURUMLAR</vt:lpstr>
      <vt:lpstr>SINAV GİRİŞ YERİ VE BELGESİ</vt:lpstr>
      <vt:lpstr>SINAV GİRİŞ YERİ VE BELGESİ</vt:lpstr>
      <vt:lpstr>SINAVIN KAPSAMI KAPSAMI NELERDEN OLUŞUR?</vt:lpstr>
      <vt:lpstr>SINAVIN KAPSAMI</vt:lpstr>
      <vt:lpstr>SINAVIN UYGULANMASI</vt:lpstr>
      <vt:lpstr>SINAVIN UYGULANMASI</vt:lpstr>
      <vt:lpstr>DİKKAT!</vt:lpstr>
      <vt:lpstr>DİKKAT!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CEMİL BABA ORTAOKULU REHBERLİK SERVİSİ</dc:title>
  <dc:creator>Salman ÖZSÖĞÜT</dc:creator>
  <cp:lastModifiedBy>Salman ÖZSÖĞÜT</cp:lastModifiedBy>
  <cp:revision>25</cp:revision>
  <dcterms:created xsi:type="dcterms:W3CDTF">2024-03-14T05:53:39Z</dcterms:created>
  <dcterms:modified xsi:type="dcterms:W3CDTF">2024-03-14T09:17:59Z</dcterms:modified>
</cp:coreProperties>
</file>